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68" r:id="rId3"/>
    <p:sldId id="257" r:id="rId4"/>
    <p:sldId id="258" r:id="rId5"/>
    <p:sldId id="273" r:id="rId6"/>
    <p:sldId id="274" r:id="rId7"/>
    <p:sldId id="259" r:id="rId8"/>
    <p:sldId id="265" r:id="rId9"/>
    <p:sldId id="260" r:id="rId10"/>
    <p:sldId id="261" r:id="rId11"/>
    <p:sldId id="262" r:id="rId12"/>
    <p:sldId id="266" r:id="rId13"/>
    <p:sldId id="263" r:id="rId14"/>
    <p:sldId id="267" r:id="rId15"/>
    <p:sldId id="264" r:id="rId16"/>
    <p:sldId id="275" r:id="rId17"/>
    <p:sldId id="276" r:id="rId18"/>
    <p:sldId id="277" r:id="rId19"/>
    <p:sldId id="271" r:id="rId20"/>
    <p:sldId id="270" r:id="rId21"/>
    <p:sldId id="278" r:id="rId2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70" autoAdjust="0"/>
  </p:normalViewPr>
  <p:slideViewPr>
    <p:cSldViewPr>
      <p:cViewPr varScale="1">
        <p:scale>
          <a:sx n="81" d="100"/>
          <a:sy n="81" d="100"/>
        </p:scale>
        <p:origin x="10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_____Microsoft_Excel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_____Microsoft_Excel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_____Microsoft_Excel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_____Microsoft_Excel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Lbls>
            <c:dLbl>
              <c:idx val="0"/>
              <c:layout>
                <c:manualLayout>
                  <c:x val="6.0913197144761691E-2"/>
                  <c:y val="0.4310825300061471"/>
                </c:manualLayout>
              </c:layout>
              <c:tx>
                <c:rich>
                  <a:bodyPr/>
                  <a:lstStyle/>
                  <a:p>
                    <a:r>
                      <a:rPr lang="ru-RU" dirty="0" smtClean="0"/>
                      <a:t>Высокая</a:t>
                    </a:r>
                    <a:r>
                      <a:rPr lang="ru-RU" baseline="0" dirty="0" smtClean="0"/>
                      <a:t> личностная значимость здоровья у 3 учащихся, у 2 детей недостаточная</a:t>
                    </a:r>
                    <a:endParaRPr lang="ru-RU" dirty="0"/>
                  </a:p>
                </c:rich>
              </c:tx>
              <c:dLblPos val="bestFi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Лист1!$A$2:$A$5</c:f>
              <c:strCache>
                <c:ptCount val="3"/>
                <c:pt idx="0">
                  <c:v>3</c:v>
                </c:pt>
                <c:pt idx="1">
                  <c:v>Кв. 2</c:v>
                </c:pt>
                <c:pt idx="2">
                  <c:v>Кв. 3</c:v>
                </c:pt>
              </c:strCache>
            </c:strRef>
          </c:cat>
          <c:val>
            <c:numRef>
              <c:f>Лист1!$B$2:$B$5</c:f>
              <c:numCache>
                <c:formatCode>General</c:formatCode>
                <c:ptCount val="4"/>
                <c:pt idx="0">
                  <c:v>2</c:v>
                </c:pt>
                <c:pt idx="1">
                  <c:v>3.2</c:v>
                </c:pt>
              </c:numCache>
            </c:numRef>
          </c:val>
        </c:ser>
        <c:dLbls>
          <c:dLblPos val="outEnd"/>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1"/>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40443257874015748"/>
          <c:y val="0.91349348887145165"/>
          <c:w val="0"/>
          <c:h val="2.698216202894527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cat>
            <c:strRef>
              <c:f>Лист1!$A$2:$A$5</c:f>
              <c:strCache>
                <c:ptCount val="3"/>
                <c:pt idx="0">
                  <c:v>2</c:v>
                </c:pt>
                <c:pt idx="1">
                  <c:v>Кв. 2</c:v>
                </c:pt>
                <c:pt idx="2">
                  <c:v>Кв. 3</c:v>
                </c:pt>
              </c:strCache>
            </c:strRef>
          </c:cat>
          <c:val>
            <c:numRef>
              <c:f>Лист1!$B$2:$B$5</c:f>
              <c:numCache>
                <c:formatCode>General</c:formatCode>
                <c:ptCount val="4"/>
                <c:pt idx="0">
                  <c:v>3</c:v>
                </c:pt>
                <c:pt idx="1">
                  <c:v>3.2</c:v>
                </c:pt>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dirty="0" smtClean="0"/>
              <a:t>исследование</a:t>
            </a:r>
            <a:endParaRPr lang="ru-RU"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cat>
            <c:numRef>
              <c:f>Лист1!$A$2:$A$5</c:f>
              <c:numCache>
                <c:formatCode>General</c:formatCode>
                <c:ptCount val="4"/>
                <c:pt idx="0">
                  <c:v>4</c:v>
                </c:pt>
                <c:pt idx="1">
                  <c:v>0</c:v>
                </c:pt>
                <c:pt idx="2">
                  <c:v>1</c:v>
                </c:pt>
                <c:pt idx="3">
                  <c:v>2</c:v>
                </c:pt>
              </c:numCache>
            </c:numRef>
          </c:cat>
          <c:val>
            <c:numRef>
              <c:f>Лист1!$B$2:$B$5</c:f>
              <c:numCache>
                <c:formatCode>General</c:formatCode>
                <c:ptCount val="4"/>
                <c:pt idx="0">
                  <c:v>1</c:v>
                </c:pt>
                <c:pt idx="2">
                  <c:v>5</c:v>
                </c:pt>
                <c:pt idx="3">
                  <c:v>1</c:v>
                </c:pt>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2946" name="Rectangle 2"/>
          <p:cNvSpPr>
            <a:spLocks noGrp="1" noRot="1" noChangeArrowheads="1"/>
          </p:cNvSpPr>
          <p:nvPr>
            <p:ph type="ctrTitle"/>
          </p:nvPr>
        </p:nvSpPr>
        <p:spPr>
          <a:xfrm>
            <a:off x="685800" y="1981200"/>
            <a:ext cx="7772400" cy="1600200"/>
          </a:xfrm>
        </p:spPr>
        <p:txBody>
          <a:bodyPr/>
          <a:lstStyle>
            <a:lvl1pPr>
              <a:defRPr/>
            </a:lvl1pPr>
          </a:lstStyle>
          <a:p>
            <a:r>
              <a:rPr lang="ru-RU"/>
              <a:t>Образец заголовка</a:t>
            </a:r>
          </a:p>
        </p:txBody>
      </p:sp>
      <p:sp>
        <p:nvSpPr>
          <p:cNvPr id="82947"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6CD676FA-24DC-4587-9F2A-8711EEF8A4A6}" type="slidenum">
              <a:rPr lang="ru-RU"/>
              <a:pPr>
                <a:defRPr/>
              </a:pPr>
              <a:t>‹#›</a:t>
            </a:fld>
            <a:endParaRPr lang="ru-RU"/>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A8E1997-A108-492F-A6E4-83D19A3BDE27}" type="slidenum">
              <a:rPr lang="ru-RU"/>
              <a:pPr>
                <a:defRPr/>
              </a:pPr>
              <a:t>‹#›</a:t>
            </a:fld>
            <a:endParaRPr lang="ru-RU"/>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8" y="228600"/>
            <a:ext cx="2135187" cy="58705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1625" y="228600"/>
            <a:ext cx="6253163" cy="58705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62D84E9C-D014-42E1-8B9E-19370EC6B075}" type="slidenum">
              <a:rPr lang="ru-RU"/>
              <a:pPr>
                <a:defRPr/>
              </a:pPr>
              <a:t>‹#›</a:t>
            </a:fld>
            <a:endParaRPr lang="ru-RU"/>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5"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EC13500-FF2E-4059-A388-C367A40E536D}" type="slidenum">
              <a:rPr lang="ru-RU"/>
              <a:pPr>
                <a:defRPr/>
              </a:pPr>
              <a:t>‹#›</a:t>
            </a:fld>
            <a:endParaRPr lang="ru-RU"/>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5"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76400"/>
            <a:ext cx="4194175" cy="21351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63988"/>
            <a:ext cx="4194175" cy="2135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9CBC131C-00CB-4A7F-96E9-D3F46028A037}" type="slidenum">
              <a:rPr lang="ru-RU"/>
              <a:pPr>
                <a:defRPr/>
              </a:pPr>
              <a:t>‹#›</a:t>
            </a:fld>
            <a:endParaRPr lang="ru-RU"/>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OverTx" preserve="1">
  <p:cSld name="Заголовок и два объекта над текс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301625" y="1676400"/>
            <a:ext cx="4194175" cy="21351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76400"/>
            <a:ext cx="4194175" cy="21351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301625" y="3963988"/>
            <a:ext cx="8540750" cy="2135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5681A2C2-3E00-4905-BF5E-0B1517F0467D}" type="slidenum">
              <a:rPr lang="ru-RU"/>
              <a:pPr>
                <a:defRPr/>
              </a:pPr>
              <a:t>‹#›</a:t>
            </a:fld>
            <a:endParaRPr lang="ru-RU"/>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DB96071-87BA-4FA9-8413-B0CB16EFDF4C}" type="slidenum">
              <a:rPr lang="ru-RU"/>
              <a:pPr>
                <a:defRPr/>
              </a:pPr>
              <a:t>‹#›</a:t>
            </a:fld>
            <a:endParaRPr lang="ru-RU"/>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FB4C45C-060F-4ED0-AB0B-6D5931415F3B}" type="slidenum">
              <a:rPr lang="ru-RU"/>
              <a:pPr>
                <a:defRPr/>
              </a:pPr>
              <a:t>‹#›</a:t>
            </a:fld>
            <a:endParaRPr lang="ru-RU"/>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7692F991-0BC1-4252-B53F-FE0A9B0E26AF}" type="slidenum">
              <a:rPr lang="ru-RU"/>
              <a:pPr>
                <a:defRPr/>
              </a:pPr>
              <a:t>‹#›</a:t>
            </a:fld>
            <a:endParaRPr lang="ru-RU"/>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C4781713-2830-4030-AF6D-C5A49A1C9686}" type="slidenum">
              <a:rPr lang="ru-RU"/>
              <a:pPr>
                <a:defRPr/>
              </a:pPr>
              <a:t>‹#›</a:t>
            </a:fld>
            <a:endParaRPr lang="ru-RU"/>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3B6FE6E4-863F-418C-B450-9FDE7520C755}" type="slidenum">
              <a:rPr lang="ru-RU"/>
              <a:pPr>
                <a:defRPr/>
              </a:pPr>
              <a:t>‹#›</a:t>
            </a:fld>
            <a:endParaRPr lang="ru-RU"/>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A28547FD-10FB-4688-AE8A-E0159B8BFBFC}" type="slidenum">
              <a:rPr lang="ru-RU"/>
              <a:pPr>
                <a:defRPr/>
              </a:pPr>
              <a:t>‹#›</a:t>
            </a:fld>
            <a:endParaRPr lang="ru-RU"/>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F2A2877-9528-4333-9860-A9E85DA09873}" type="slidenum">
              <a:rPr lang="ru-RU"/>
              <a:pPr>
                <a:defRPr/>
              </a:pPr>
              <a:t>‹#›</a:t>
            </a:fld>
            <a:endParaRPr lang="ru-RU"/>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D1840FA-9BDA-4C87-8110-95F2E91DC811}" type="slidenum">
              <a:rPr lang="ru-RU"/>
              <a:pPr>
                <a:defRPr/>
              </a:pPr>
              <a:t>‹#›</a:t>
            </a:fld>
            <a:endParaRPr lang="ru-RU"/>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81923"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81924"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effectLst>
                  <a:outerShdw blurRad="38100" dist="38100" dir="2700000" algn="tl">
                    <a:srgbClr val="000000"/>
                  </a:outerShdw>
                </a:effectLst>
              </a:defRPr>
            </a:lvl1pPr>
          </a:lstStyle>
          <a:p>
            <a:pPr>
              <a:defRPr/>
            </a:pPr>
            <a:endParaRPr lang="ru-RU"/>
          </a:p>
        </p:txBody>
      </p:sp>
      <p:sp>
        <p:nvSpPr>
          <p:cNvPr id="819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effectLst>
                  <a:outerShdw blurRad="38100" dist="38100" dir="2700000" algn="tl">
                    <a:srgbClr val="000000"/>
                  </a:outerShdw>
                </a:effectLst>
              </a:defRPr>
            </a:lvl1pPr>
          </a:lstStyle>
          <a:p>
            <a:pPr>
              <a:defRPr/>
            </a:pPr>
            <a:endParaRPr lang="ru-RU"/>
          </a:p>
        </p:txBody>
      </p:sp>
      <p:sp>
        <p:nvSpPr>
          <p:cNvPr id="81926"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effectLst>
                  <a:outerShdw blurRad="38100" dist="38100" dir="2700000" algn="tl">
                    <a:srgbClr val="000000"/>
                  </a:outerShdw>
                </a:effectLst>
              </a:defRPr>
            </a:lvl1pPr>
          </a:lstStyle>
          <a:p>
            <a:pPr>
              <a:defRPr/>
            </a:pPr>
            <a:fld id="{4C407B3C-B279-4E1D-AE54-7EE382ED5472}"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Lst>
  <p:transition>
    <p:fade thruBlk="1"/>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chart" Target="../charts/chart7.xml"/><Relationship Id="rId2" Type="http://schemas.openxmlformats.org/officeDocument/2006/relationships/chart" Target="../charts/chart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chart" Target="../charts/chart6.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hyperlink" Target="https://yandex.ru/images/search?pos=1&amp;img_url=https://sun9-25.userapi.com/c206628/v206628347/8756c/hkVm97UAk4Y.jpg&amp;text=%D0%BA%D0%B0%D1%80%D1%82%D0%B8%D0%BD%D0%BA%D0%B8+%D1%88%D0%BA%D0%BE%D0%BB%D1%8C%D0%BD%D0%B8%D0%BA+%D1%81+%D0%BA%D0%BD%D0%B8%D0%B3%D0%BE%D0%B9&amp;rpt=simage&amp;lr=54&amp;source=wiz" TargetMode="External"/><Relationship Id="rId1" Type="http://schemas.openxmlformats.org/officeDocument/2006/relationships/slideLayout" Target="../slideLayouts/slideLayout7.xml"/><Relationship Id="rId6" Type="http://schemas.openxmlformats.org/officeDocument/2006/relationships/hyperlink" Target="https://yandex.ru/images/search?p=2&amp;text=%D1%88%D0%BA%D0%BE%D0%BB%D1%8C%D0%BD%D0%B8%D0%BA+%D0%B7%D0%B0+%D0%BF%D0%B0%D1%80%D1%82%D0%BE%D0%B9+%D0%BA%D0%B0%D1%80%D1%82%D0%B8%D0%BD%D0%BA%D0%B8&amp;pos=75&amp;rpt=simage&amp;img_url=http://gazeta2x2.ru/wp-content/uploads/38-8-1.jpg&amp;lr=54" TargetMode="External"/><Relationship Id="rId5" Type="http://schemas.openxmlformats.org/officeDocument/2006/relationships/image" Target="../media/image20.jpeg"/><Relationship Id="rId4" Type="http://schemas.openxmlformats.org/officeDocument/2006/relationships/hyperlink" Target="https://yandex.ru/images/search?pos=2&amp;img_url=https://sun1-26.userapi.com/mbw4PfntIoWL9L4wHVhwAz4cvZObfDVaWZxpCw/dxBZb8BtunQ.jpg&amp;text=%D0%BA%D0%B0%D1%80%D1%82%D0%B8%D0%BD%D0%BA%D0%B8+%D1%88%D0%BA%D0%BE%D0%BB%D1%8C%D0%BD%D0%B8%D0%BA+%D0%B7%D0%B0+%D0%BA%D0%BE%D0%BC%D0%BF%D1%8C%D1%8E%D1%82%D0%B5%D1%80%D0%BE%D0%BC&amp;rpt=simage&amp;lr=5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slide" Target="slide11.xml"/><Relationship Id="rId7" Type="http://schemas.openxmlformats.org/officeDocument/2006/relationships/slide" Target="slide14.xml"/><Relationship Id="rId2" Type="http://schemas.openxmlformats.org/officeDocument/2006/relationships/slide" Target="slide9.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slide" Target="slide8.xml"/><Relationship Id="rId4" Type="http://schemas.openxmlformats.org/officeDocument/2006/relationships/slide" Target="slide15.xml"/></Relationships>
</file>

<file path=ppt/slides/_rels/slide20.xml.rels><?xml version="1.0" encoding="UTF-8" standalone="yes"?>
<Relationships xmlns="http://schemas.openxmlformats.org/package/2006/relationships"><Relationship Id="rId3" Type="http://schemas.openxmlformats.org/officeDocument/2006/relationships/hyperlink" Target="https://infourok.ru/go.html?href=http://www.za-partoi.ru/zdorovoe-pitanie.html" TargetMode="External"/><Relationship Id="rId2" Type="http://schemas.openxmlformats.org/officeDocument/2006/relationships/hyperlink" Target="https://infourok.ru/go.html?href=http://lifeglobe.net/blogs/details?id=416" TargetMode="External"/><Relationship Id="rId1" Type="http://schemas.openxmlformats.org/officeDocument/2006/relationships/slideLayout" Target="../slideLayouts/slideLayout2.xml"/><Relationship Id="rId5" Type="http://schemas.openxmlformats.org/officeDocument/2006/relationships/hyperlink" Target="https://infourok.ru/go.html?href=http://medbe.ru/materials/profilaktika-raznoe/obraz-zhizni-lichnaya-gigiena-i-%20%20%20zakalivanie-%20%20organizma/" TargetMode="External"/><Relationship Id="rId4" Type="http://schemas.openxmlformats.org/officeDocument/2006/relationships/hyperlink" Target="https://infourok.ru/go.html?href=http://www.zdorovajaplaneta.ru/zdorovyj-obraz-zhizni-zozh/"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Rot="1" noChangeArrowheads="1"/>
          </p:cNvSpPr>
          <p:nvPr>
            <p:ph type="ctrTitle"/>
          </p:nvPr>
        </p:nvSpPr>
        <p:spPr>
          <a:xfrm>
            <a:off x="683568" y="476672"/>
            <a:ext cx="7772400" cy="2600672"/>
          </a:xfrm>
        </p:spPr>
        <p:txBody>
          <a:bodyPr/>
          <a:lstStyle/>
          <a:p>
            <a:pPr eaLnBrk="1" hangingPunct="1">
              <a:defRPr/>
            </a:pPr>
            <a:r>
              <a:rPr lang="ru-RU" dirty="0" smtClean="0"/>
              <a:t>Здоровый образ </a:t>
            </a:r>
            <a:r>
              <a:rPr lang="ru-RU" sz="6000" dirty="0" smtClean="0"/>
              <a:t>жизни</a:t>
            </a:r>
            <a:r>
              <a:rPr lang="ru-RU" dirty="0" smtClean="0"/>
              <a:t>.</a:t>
            </a:r>
          </a:p>
        </p:txBody>
      </p:sp>
      <p:sp>
        <p:nvSpPr>
          <p:cNvPr id="2051" name="Rectangle 3"/>
          <p:cNvSpPr>
            <a:spLocks noGrp="1" noRot="1" noChangeArrowheads="1"/>
          </p:cNvSpPr>
          <p:nvPr>
            <p:ph type="subTitle" idx="1"/>
          </p:nvPr>
        </p:nvSpPr>
        <p:spPr>
          <a:xfrm>
            <a:off x="4860032" y="3933056"/>
            <a:ext cx="3595936" cy="1752600"/>
          </a:xfrm>
        </p:spPr>
        <p:txBody>
          <a:bodyPr/>
          <a:lstStyle/>
          <a:p>
            <a:pPr algn="l" eaLnBrk="1" hangingPunct="1">
              <a:defRPr/>
            </a:pPr>
            <a:r>
              <a:rPr lang="ru-RU" sz="1800" dirty="0" smtClean="0"/>
              <a:t>Выполнил</a:t>
            </a:r>
            <a:r>
              <a:rPr lang="en-US" sz="1800" dirty="0" smtClean="0"/>
              <a:t>:</a:t>
            </a:r>
            <a:r>
              <a:rPr lang="ru-RU" sz="1800" dirty="0" smtClean="0"/>
              <a:t>     Ученик 8 класса    </a:t>
            </a:r>
          </a:p>
          <a:p>
            <a:pPr algn="l" eaLnBrk="1" hangingPunct="1">
              <a:defRPr/>
            </a:pPr>
            <a:r>
              <a:rPr lang="ru-RU" sz="1800" dirty="0" smtClean="0"/>
              <a:t> 	     Первушин Елисей</a:t>
            </a:r>
          </a:p>
          <a:p>
            <a:pPr algn="l" eaLnBrk="1" hangingPunct="1">
              <a:defRPr/>
            </a:pPr>
            <a:r>
              <a:rPr lang="ru-RU" sz="1800" dirty="0" smtClean="0"/>
              <a:t>Руководитель: Тонков В.П.</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051">
                                            <p:txEl>
                                              <p:pRg st="0" end="0"/>
                                            </p:txEl>
                                          </p:spTgt>
                                        </p:tgtEl>
                                        <p:attrNameLst>
                                          <p:attrName>style.visibility</p:attrName>
                                        </p:attrNameLst>
                                      </p:cBhvr>
                                      <p:to>
                                        <p:strVal val="visible"/>
                                      </p:to>
                                    </p:set>
                                    <p:animEffect transition="in" filter="fade">
                                      <p:cBhvr>
                                        <p:cTn id="14" dur="500"/>
                                        <p:tgtEl>
                                          <p:spTgt spid="2051">
                                            <p:txEl>
                                              <p:pRg st="0" end="0"/>
                                            </p:txEl>
                                          </p:spTgt>
                                        </p:tgtEl>
                                      </p:cBhvr>
                                    </p:animEffect>
                                    <p:anim calcmode="lin" valueType="num">
                                      <p:cBhvr>
                                        <p:cTn id="15" dur="500" fill="hold"/>
                                        <p:tgtEl>
                                          <p:spTgt spid="205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05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051">
                                            <p:txEl>
                                              <p:pRg st="1" end="1"/>
                                            </p:txEl>
                                          </p:spTgt>
                                        </p:tgtEl>
                                        <p:attrNameLst>
                                          <p:attrName>style.visibility</p:attrName>
                                        </p:attrNameLst>
                                      </p:cBhvr>
                                      <p:to>
                                        <p:strVal val="visible"/>
                                      </p:to>
                                    </p:set>
                                    <p:animEffect transition="in" filter="fade">
                                      <p:cBhvr>
                                        <p:cTn id="21" dur="500"/>
                                        <p:tgtEl>
                                          <p:spTgt spid="2051">
                                            <p:txEl>
                                              <p:pRg st="1" end="1"/>
                                            </p:txEl>
                                          </p:spTgt>
                                        </p:tgtEl>
                                      </p:cBhvr>
                                    </p:animEffect>
                                    <p:anim calcmode="lin" valueType="num">
                                      <p:cBhvr>
                                        <p:cTn id="22" dur="500" fill="hold"/>
                                        <p:tgtEl>
                                          <p:spTgt spid="205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05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051">
                                            <p:txEl>
                                              <p:pRg st="2" end="2"/>
                                            </p:txEl>
                                          </p:spTgt>
                                        </p:tgtEl>
                                        <p:attrNameLst>
                                          <p:attrName>style.visibility</p:attrName>
                                        </p:attrNameLst>
                                      </p:cBhvr>
                                      <p:to>
                                        <p:strVal val="visible"/>
                                      </p:to>
                                    </p:set>
                                    <p:animEffect transition="in" filter="fade">
                                      <p:cBhvr>
                                        <p:cTn id="28" dur="500"/>
                                        <p:tgtEl>
                                          <p:spTgt spid="2051">
                                            <p:txEl>
                                              <p:pRg st="2" end="2"/>
                                            </p:txEl>
                                          </p:spTgt>
                                        </p:tgtEl>
                                      </p:cBhvr>
                                    </p:animEffect>
                                    <p:anim calcmode="lin" valueType="num">
                                      <p:cBhvr>
                                        <p:cTn id="29" dur="500" fill="hold"/>
                                        <p:tgtEl>
                                          <p:spTgt spid="205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05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10" descr="dreamjpg"/>
          <p:cNvPicPr>
            <a:picLocks noChangeAspect="1" noChangeArrowheads="1"/>
          </p:cNvPicPr>
          <p:nvPr/>
        </p:nvPicPr>
        <p:blipFill>
          <a:blip r:embed="rId2"/>
          <a:srcRect/>
          <a:stretch>
            <a:fillRect/>
          </a:stretch>
        </p:blipFill>
        <p:spPr bwMode="auto">
          <a:xfrm>
            <a:off x="4355976" y="332656"/>
            <a:ext cx="4427228" cy="2808312"/>
          </a:xfrm>
          <a:prstGeom prst="rect">
            <a:avLst/>
          </a:prstGeom>
          <a:noFill/>
          <a:ln w="9525">
            <a:noFill/>
            <a:miter lim="800000"/>
            <a:headEnd/>
            <a:tailEnd/>
          </a:ln>
        </p:spPr>
      </p:pic>
      <p:sp>
        <p:nvSpPr>
          <p:cNvPr id="53253" name="Rectangle 5"/>
          <p:cNvSpPr>
            <a:spLocks noGrp="1" noRot="1" noChangeArrowheads="1"/>
          </p:cNvSpPr>
          <p:nvPr>
            <p:ph type="body" idx="1"/>
          </p:nvPr>
        </p:nvSpPr>
        <p:spPr>
          <a:xfrm>
            <a:off x="301625" y="3429000"/>
            <a:ext cx="8540750" cy="2520280"/>
          </a:xfrm>
        </p:spPr>
        <p:txBody>
          <a:bodyPr/>
          <a:lstStyle/>
          <a:p>
            <a:pPr marL="0" indent="0" eaLnBrk="1" hangingPunct="1">
              <a:lnSpc>
                <a:spcPct val="80000"/>
              </a:lnSpc>
              <a:buNone/>
              <a:defRPr/>
            </a:pPr>
            <a:r>
              <a:rPr lang="ru-RU" sz="2400" dirty="0" smtClean="0"/>
              <a:t>Режим сна:</a:t>
            </a:r>
          </a:p>
          <a:p>
            <a:pPr marL="0" indent="0" eaLnBrk="1" hangingPunct="1">
              <a:lnSpc>
                <a:spcPct val="80000"/>
              </a:lnSpc>
              <a:buNone/>
              <a:defRPr/>
            </a:pPr>
            <a:r>
              <a:rPr lang="ru-RU" sz="2400" dirty="0" smtClean="0"/>
              <a:t>Полноценный сон является одной из важнейших составляющих здорового образа жизни. Сон должен быть глубоким и достаточно длительным, чтобы человек после сна чувствовал себя полностью восстановившимся.</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53253">
                                            <p:txEl>
                                              <p:pRg st="0" end="0"/>
                                            </p:txEl>
                                          </p:spTgt>
                                        </p:tgtEl>
                                        <p:attrNameLst>
                                          <p:attrName>style.visibility</p:attrName>
                                        </p:attrNameLst>
                                      </p:cBhvr>
                                      <p:to>
                                        <p:strVal val="visible"/>
                                      </p:to>
                                    </p:set>
                                    <p:animEffect transition="in" filter="fade">
                                      <p:cBhvr>
                                        <p:cTn id="7" dur="500"/>
                                        <p:tgtEl>
                                          <p:spTgt spid="53253">
                                            <p:txEl>
                                              <p:pRg st="0" end="0"/>
                                            </p:txEl>
                                          </p:spTgt>
                                        </p:tgtEl>
                                      </p:cBhvr>
                                    </p:animEffect>
                                    <p:anim calcmode="lin" valueType="num">
                                      <p:cBhvr>
                                        <p:cTn id="8" dur="500" fill="hold"/>
                                        <p:tgtEl>
                                          <p:spTgt spid="5325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325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3253">
                                            <p:txEl>
                                              <p:pRg st="1" end="1"/>
                                            </p:txEl>
                                          </p:spTgt>
                                        </p:tgtEl>
                                        <p:attrNameLst>
                                          <p:attrName>style.visibility</p:attrName>
                                        </p:attrNameLst>
                                      </p:cBhvr>
                                      <p:to>
                                        <p:strVal val="visible"/>
                                      </p:to>
                                    </p:set>
                                    <p:animEffect transition="in" filter="fade">
                                      <p:cBhvr>
                                        <p:cTn id="14" dur="500"/>
                                        <p:tgtEl>
                                          <p:spTgt spid="53253">
                                            <p:txEl>
                                              <p:pRg st="1" end="1"/>
                                            </p:txEl>
                                          </p:spTgt>
                                        </p:tgtEl>
                                      </p:cBhvr>
                                    </p:animEffect>
                                    <p:anim calcmode="lin" valueType="num">
                                      <p:cBhvr>
                                        <p:cTn id="15" dur="500" fill="hold"/>
                                        <p:tgtEl>
                                          <p:spTgt spid="5325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53253">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7" name="Rectangle 7"/>
          <p:cNvSpPr>
            <a:spLocks noGrp="1" noRot="1" noChangeArrowheads="1"/>
          </p:cNvSpPr>
          <p:nvPr>
            <p:ph type="body" sz="half" idx="1"/>
          </p:nvPr>
        </p:nvSpPr>
        <p:spPr>
          <a:xfrm>
            <a:off x="250825" y="2276872"/>
            <a:ext cx="8497639" cy="3918719"/>
          </a:xfrm>
        </p:spPr>
        <p:txBody>
          <a:bodyPr/>
          <a:lstStyle/>
          <a:p>
            <a:pPr marL="0" indent="0" eaLnBrk="1" hangingPunct="1">
              <a:buNone/>
              <a:defRPr/>
            </a:pPr>
            <a:r>
              <a:rPr lang="ru-RU" sz="2400" dirty="0" smtClean="0"/>
              <a:t>Занимайтесь спортом:</a:t>
            </a:r>
          </a:p>
          <a:p>
            <a:pPr marL="0" indent="0" eaLnBrk="1" hangingPunct="1">
              <a:buNone/>
              <a:defRPr/>
            </a:pPr>
            <a:r>
              <a:rPr lang="ru-RU" sz="2400" dirty="0" smtClean="0"/>
              <a:t>Физическая нагрузка улучшает общее состояние организма. Согласно исследованиям, люди, регулярно занимающие спортом, болеют простудой на 25% реже, чем те, кто не ведет здоровый образ жизни. Тем не менее, не стоит слишком усердствовать. Всего 30-40 минут спорта в день позволяет вам стать здоровее, в то время как более серьезные нагрузки сделают вас слабее.</a:t>
            </a:r>
          </a:p>
        </p:txBody>
      </p:sp>
      <p:pic>
        <p:nvPicPr>
          <p:cNvPr id="56330" name="Picture 10" descr="sport"/>
          <p:cNvPicPr>
            <a:picLocks noGrp="1" noChangeAspect="1" noChangeArrowheads="1"/>
          </p:cNvPicPr>
          <p:nvPr>
            <p:ph sz="half" idx="2"/>
          </p:nvPr>
        </p:nvPicPr>
        <p:blipFill>
          <a:blip r:embed="rId2"/>
          <a:srcRect/>
          <a:stretch>
            <a:fillRect/>
          </a:stretch>
        </p:blipFill>
        <p:spPr>
          <a:xfrm>
            <a:off x="5148064" y="188640"/>
            <a:ext cx="3744416" cy="2376264"/>
          </a:xfr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56327">
                                            <p:txEl>
                                              <p:pRg st="0" end="0"/>
                                            </p:txEl>
                                          </p:spTgt>
                                        </p:tgtEl>
                                        <p:attrNameLst>
                                          <p:attrName>style.visibility</p:attrName>
                                        </p:attrNameLst>
                                      </p:cBhvr>
                                      <p:to>
                                        <p:strVal val="visible"/>
                                      </p:to>
                                    </p:set>
                                    <p:animEffect transition="in" filter="fade">
                                      <p:cBhvr>
                                        <p:cTn id="7" dur="500"/>
                                        <p:tgtEl>
                                          <p:spTgt spid="56327">
                                            <p:txEl>
                                              <p:pRg st="0" end="0"/>
                                            </p:txEl>
                                          </p:spTgt>
                                        </p:tgtEl>
                                      </p:cBhvr>
                                    </p:animEffect>
                                    <p:anim calcmode="lin" valueType="num">
                                      <p:cBhvr>
                                        <p:cTn id="8" dur="500" fill="hold"/>
                                        <p:tgtEl>
                                          <p:spTgt spid="5632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632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6327">
                                            <p:txEl>
                                              <p:pRg st="1" end="1"/>
                                            </p:txEl>
                                          </p:spTgt>
                                        </p:tgtEl>
                                        <p:attrNameLst>
                                          <p:attrName>style.visibility</p:attrName>
                                        </p:attrNameLst>
                                      </p:cBhvr>
                                      <p:to>
                                        <p:strVal val="visible"/>
                                      </p:to>
                                    </p:set>
                                    <p:animEffect transition="in" filter="fade">
                                      <p:cBhvr>
                                        <p:cTn id="14" dur="500"/>
                                        <p:tgtEl>
                                          <p:spTgt spid="56327">
                                            <p:txEl>
                                              <p:pRg st="1" end="1"/>
                                            </p:txEl>
                                          </p:spTgt>
                                        </p:tgtEl>
                                      </p:cBhvr>
                                    </p:animEffect>
                                    <p:anim calcmode="lin" valueType="num">
                                      <p:cBhvr>
                                        <p:cTn id="15" dur="500" fill="hold"/>
                                        <p:tgtEl>
                                          <p:spTgt spid="5632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5632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6330"/>
                                        </p:tgtEl>
                                        <p:attrNameLst>
                                          <p:attrName>style.visibility</p:attrName>
                                        </p:attrNameLst>
                                      </p:cBhvr>
                                      <p:to>
                                        <p:strVal val="visible"/>
                                      </p:to>
                                    </p:set>
                                    <p:animEffect transition="in" filter="circle(in)">
                                      <p:cBhvr>
                                        <p:cTn id="21" dur="2000"/>
                                        <p:tgtEl>
                                          <p:spTgt spid="56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7"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6565" name="Picture 5" descr="9f6afa373b4138ca732a8c5a970cb9ec"/>
          <p:cNvPicPr>
            <a:picLocks noChangeAspect="1" noChangeArrowheads="1"/>
          </p:cNvPicPr>
          <p:nvPr/>
        </p:nvPicPr>
        <p:blipFill>
          <a:blip r:embed="rId2"/>
          <a:srcRect/>
          <a:stretch>
            <a:fillRect/>
          </a:stretch>
        </p:blipFill>
        <p:spPr bwMode="auto">
          <a:xfrm>
            <a:off x="5940152" y="116632"/>
            <a:ext cx="3089920" cy="2376263"/>
          </a:xfrm>
          <a:prstGeom prst="rect">
            <a:avLst/>
          </a:prstGeom>
          <a:noFill/>
          <a:ln w="9525">
            <a:noFill/>
            <a:miter lim="800000"/>
            <a:headEnd/>
            <a:tailEnd/>
          </a:ln>
        </p:spPr>
      </p:pic>
      <p:pic>
        <p:nvPicPr>
          <p:cNvPr id="66566" name="Picture 6" descr="411922"/>
          <p:cNvPicPr>
            <a:picLocks noChangeAspect="1" noChangeArrowheads="1"/>
          </p:cNvPicPr>
          <p:nvPr/>
        </p:nvPicPr>
        <p:blipFill>
          <a:blip r:embed="rId3"/>
          <a:srcRect/>
          <a:stretch>
            <a:fillRect/>
          </a:stretch>
        </p:blipFill>
        <p:spPr bwMode="auto">
          <a:xfrm>
            <a:off x="0" y="116634"/>
            <a:ext cx="4211959" cy="2448270"/>
          </a:xfrm>
          <a:prstGeom prst="rect">
            <a:avLst/>
          </a:prstGeom>
          <a:noFill/>
          <a:ln w="9525">
            <a:noFill/>
            <a:miter lim="800000"/>
            <a:headEnd/>
            <a:tailEnd/>
          </a:ln>
        </p:spPr>
      </p:pic>
      <p:sp>
        <p:nvSpPr>
          <p:cNvPr id="2" name="TextBox 1"/>
          <p:cNvSpPr txBox="1"/>
          <p:nvPr/>
        </p:nvSpPr>
        <p:spPr>
          <a:xfrm>
            <a:off x="611561" y="2708920"/>
            <a:ext cx="8136904" cy="3046988"/>
          </a:xfrm>
          <a:prstGeom prst="rect">
            <a:avLst/>
          </a:prstGeom>
          <a:noFill/>
        </p:spPr>
        <p:txBody>
          <a:bodyPr wrap="square" rtlCol="0">
            <a:spAutoFit/>
          </a:bodyPr>
          <a:lstStyle/>
          <a:p>
            <a:r>
              <a:rPr lang="ru-RU" sz="2400" dirty="0" smtClean="0"/>
              <a:t>Закаливание:</a:t>
            </a:r>
          </a:p>
          <a:p>
            <a:r>
              <a:rPr lang="ru-RU" sz="2400" dirty="0" smtClean="0"/>
              <a:t>Закаливание – мощное оздоровительное средство. Оно позволяет избежать многих болезней, прожить жизнь на долгие годы, сохранить высокую работоспособность. Закаливание оказывает общеукрепляющее действие на организм, повышает тонус нервной системы, улучшает кровообращение, нормализует обмен веществ.</a:t>
            </a:r>
            <a:endParaRPr lang="ru-RU" sz="24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6565"/>
                                        </p:tgtEl>
                                        <p:attrNameLst>
                                          <p:attrName>style.visibility</p:attrName>
                                        </p:attrNameLst>
                                      </p:cBhvr>
                                      <p:to>
                                        <p:strVal val="visible"/>
                                      </p:to>
                                    </p:set>
                                    <p:animEffect transition="in" filter="circle(in)">
                                      <p:cBhvr>
                                        <p:cTn id="7" dur="2000"/>
                                        <p:tgtEl>
                                          <p:spTgt spid="6656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6566"/>
                                        </p:tgtEl>
                                        <p:attrNameLst>
                                          <p:attrName>style.visibility</p:attrName>
                                        </p:attrNameLst>
                                      </p:cBhvr>
                                      <p:to>
                                        <p:strVal val="visible"/>
                                      </p:to>
                                    </p:set>
                                    <p:animEffect transition="in" filter="circle(in)">
                                      <p:cBhvr>
                                        <p:cTn id="12" dur="2000"/>
                                        <p:tgtEl>
                                          <p:spTgt spid="6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http://xn--73-ilchq4agm.xn--80asehdb/media/k2/items/cache/3a4499a4c30d6f082d254099c90f2c24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76672"/>
            <a:ext cx="4360862" cy="302433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7544" y="3933056"/>
            <a:ext cx="8208912" cy="2308324"/>
          </a:xfrm>
          <a:prstGeom prst="rect">
            <a:avLst/>
          </a:prstGeom>
          <a:noFill/>
        </p:spPr>
        <p:txBody>
          <a:bodyPr wrap="square" rtlCol="0">
            <a:spAutoFit/>
          </a:bodyPr>
          <a:lstStyle/>
          <a:p>
            <a:r>
              <a:rPr lang="ru-RU" sz="2400" dirty="0" smtClean="0"/>
              <a:t>Личная гигиена:</a:t>
            </a:r>
          </a:p>
          <a:p>
            <a:r>
              <a:rPr lang="ru-RU" sz="2400" dirty="0" smtClean="0"/>
              <a:t>Личная гигиена неотделима от правильного образа жизни и направлена на охрану здоровья. Основы здоровья каждого человека закладываются еще в  детстве. Поэтому соблюдение элементарных правил личной гигиены должно воспитываться с ранних лет.</a:t>
            </a:r>
            <a:endParaRPr lang="ru-RU" sz="2400" dirty="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3" name="Rectangle 5"/>
          <p:cNvSpPr>
            <a:spLocks noGrp="1" noRot="1" noChangeArrowheads="1"/>
          </p:cNvSpPr>
          <p:nvPr>
            <p:ph type="body" sz="half" idx="1"/>
          </p:nvPr>
        </p:nvSpPr>
        <p:spPr>
          <a:xfrm>
            <a:off x="301625" y="3429000"/>
            <a:ext cx="8518847" cy="2670175"/>
          </a:xfrm>
        </p:spPr>
        <p:txBody>
          <a:bodyPr/>
          <a:lstStyle/>
          <a:p>
            <a:pPr marL="0" indent="0" eaLnBrk="1" hangingPunct="1">
              <a:buNone/>
              <a:defRPr/>
            </a:pPr>
            <a:r>
              <a:rPr lang="ru-RU" sz="2400" dirty="0" smtClean="0"/>
              <a:t>Профилактика вредных привычек:</a:t>
            </a:r>
          </a:p>
          <a:p>
            <a:pPr marL="0" indent="0" eaLnBrk="1" hangingPunct="1">
              <a:buNone/>
              <a:defRPr/>
            </a:pPr>
            <a:r>
              <a:rPr lang="ru-RU" sz="2400" dirty="0" smtClean="0"/>
              <a:t>Вредные привычки школьников – предмет огорчения учителей и родителей. Для того, чтобы ученики вели здоровый образ жизни, нужна своевременная профилактика, которая убеждает их от пагубной зависимости. Вредные привычки – проблема, с которой очень часто сталкивается современная молодежь.</a:t>
            </a:r>
          </a:p>
        </p:txBody>
      </p:sp>
      <p:pic>
        <p:nvPicPr>
          <p:cNvPr id="68618" name="Picture 10" descr="semya"/>
          <p:cNvPicPr>
            <a:picLocks noGrp="1" noChangeAspect="1" noChangeArrowheads="1"/>
          </p:cNvPicPr>
          <p:nvPr>
            <p:ph sz="half" idx="2"/>
          </p:nvPr>
        </p:nvPicPr>
        <p:blipFill>
          <a:blip r:embed="rId2"/>
          <a:srcRect/>
          <a:stretch>
            <a:fillRect/>
          </a:stretch>
        </p:blipFill>
        <p:spPr>
          <a:xfrm>
            <a:off x="4492625" y="196850"/>
            <a:ext cx="4464050" cy="2959100"/>
          </a:xfr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68613">
                                            <p:txEl>
                                              <p:pRg st="0" end="0"/>
                                            </p:txEl>
                                          </p:spTgt>
                                        </p:tgtEl>
                                        <p:attrNameLst>
                                          <p:attrName>style.visibility</p:attrName>
                                        </p:attrNameLst>
                                      </p:cBhvr>
                                      <p:to>
                                        <p:strVal val="visible"/>
                                      </p:to>
                                    </p:set>
                                    <p:animEffect transition="in" filter="fade">
                                      <p:cBhvr>
                                        <p:cTn id="7" dur="500"/>
                                        <p:tgtEl>
                                          <p:spTgt spid="68613">
                                            <p:txEl>
                                              <p:pRg st="0" end="0"/>
                                            </p:txEl>
                                          </p:spTgt>
                                        </p:tgtEl>
                                      </p:cBhvr>
                                    </p:animEffect>
                                    <p:anim calcmode="lin" valueType="num">
                                      <p:cBhvr>
                                        <p:cTn id="8" dur="500" fill="hold"/>
                                        <p:tgtEl>
                                          <p:spTgt spid="6861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861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8613">
                                            <p:txEl>
                                              <p:pRg st="1" end="1"/>
                                            </p:txEl>
                                          </p:spTgt>
                                        </p:tgtEl>
                                        <p:attrNameLst>
                                          <p:attrName>style.visibility</p:attrName>
                                        </p:attrNameLst>
                                      </p:cBhvr>
                                      <p:to>
                                        <p:strVal val="visible"/>
                                      </p:to>
                                    </p:set>
                                    <p:animEffect transition="in" filter="fade">
                                      <p:cBhvr>
                                        <p:cTn id="14" dur="500"/>
                                        <p:tgtEl>
                                          <p:spTgt spid="68613">
                                            <p:txEl>
                                              <p:pRg st="1" end="1"/>
                                            </p:txEl>
                                          </p:spTgt>
                                        </p:tgtEl>
                                      </p:cBhvr>
                                    </p:animEffect>
                                    <p:anim calcmode="lin" valueType="num">
                                      <p:cBhvr>
                                        <p:cTn id="15" dur="500" fill="hold"/>
                                        <p:tgtEl>
                                          <p:spTgt spid="6861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6861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8618"/>
                                        </p:tgtEl>
                                        <p:attrNameLst>
                                          <p:attrName>style.visibility</p:attrName>
                                        </p:attrNameLst>
                                      </p:cBhvr>
                                      <p:to>
                                        <p:strVal val="visible"/>
                                      </p:to>
                                    </p:set>
                                    <p:animEffect transition="in" filter="circle(in)">
                                      <p:cBhvr>
                                        <p:cTn id="21" dur="2000"/>
                                        <p:tgtEl>
                                          <p:spTgt spid="68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extBox 4"/>
          <p:cNvSpPr txBox="1"/>
          <p:nvPr/>
        </p:nvSpPr>
        <p:spPr>
          <a:xfrm>
            <a:off x="1042988" y="332656"/>
            <a:ext cx="7345436" cy="2308324"/>
          </a:xfrm>
          <a:prstGeom prst="rect">
            <a:avLst/>
          </a:prstGeom>
          <a:noFill/>
        </p:spPr>
        <p:txBody>
          <a:bodyPr wrap="square" rtlCol="0">
            <a:spAutoFit/>
          </a:bodyPr>
          <a:lstStyle/>
          <a:p>
            <a:r>
              <a:rPr lang="ru-RU" sz="2400" dirty="0" smtClean="0"/>
              <a:t>Для того, чтобы, чтобы узнать ведут ли здоровый образ жизни учащиеся нашего класса мы провели анкетирование на данную тему. Из класса участие приняли 5 человек.</a:t>
            </a:r>
          </a:p>
          <a:p>
            <a:r>
              <a:rPr lang="ru-RU" sz="2400" dirty="0" smtClean="0"/>
              <a:t>После обработки анкет учащихся нами были получены следующие результаты:</a:t>
            </a:r>
            <a:endParaRPr lang="ru-RU" sz="2400" dirty="0"/>
          </a:p>
        </p:txBody>
      </p:sp>
      <p:graphicFrame>
        <p:nvGraphicFramePr>
          <p:cNvPr id="23" name="Диаграмма 22"/>
          <p:cNvGraphicFramePr/>
          <p:nvPr>
            <p:extLst>
              <p:ext uri="{D42A27DB-BD31-4B8C-83A1-F6EECF244321}">
                <p14:modId xmlns:p14="http://schemas.microsoft.com/office/powerpoint/2010/main" val="65790365"/>
              </p:ext>
            </p:extLst>
          </p:nvPr>
        </p:nvGraphicFramePr>
        <p:xfrm>
          <a:off x="1547664" y="2852936"/>
          <a:ext cx="5400600" cy="2880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Диаграмма 24"/>
          <p:cNvGraphicFramePr/>
          <p:nvPr>
            <p:extLst>
              <p:ext uri="{D42A27DB-BD31-4B8C-83A1-F6EECF244321}">
                <p14:modId xmlns:p14="http://schemas.microsoft.com/office/powerpoint/2010/main" val="2503376924"/>
              </p:ext>
            </p:extLst>
          </p:nvPr>
        </p:nvGraphicFramePr>
        <p:xfrm>
          <a:off x="1042988" y="3284984"/>
          <a:ext cx="5400600" cy="2880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Диаграмма 25"/>
          <p:cNvGraphicFramePr/>
          <p:nvPr>
            <p:extLst>
              <p:ext uri="{D42A27DB-BD31-4B8C-83A1-F6EECF244321}">
                <p14:modId xmlns:p14="http://schemas.microsoft.com/office/powerpoint/2010/main" val="2762649360"/>
              </p:ext>
            </p:extLst>
          </p:nvPr>
        </p:nvGraphicFramePr>
        <p:xfrm>
          <a:off x="2051720" y="3356992"/>
          <a:ext cx="5400600" cy="288032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764704"/>
            <a:ext cx="7992888" cy="1569660"/>
          </a:xfrm>
          <a:prstGeom prst="rect">
            <a:avLst/>
          </a:prstGeom>
          <a:noFill/>
        </p:spPr>
        <p:txBody>
          <a:bodyPr wrap="square" rtlCol="0">
            <a:spAutoFit/>
          </a:bodyPr>
          <a:lstStyle/>
          <a:p>
            <a:r>
              <a:rPr lang="ru-RU" sz="2400" dirty="0" smtClean="0"/>
              <a:t>Понимание роли поведенческой активности в сохранении и укреплении здоровья у 3 детей, у 2 детей недостаточное понимание роли активности в сохранении и укреплении здоровья. </a:t>
            </a:r>
            <a:endParaRPr lang="ru-RU" sz="2400" dirty="0"/>
          </a:p>
        </p:txBody>
      </p:sp>
      <p:graphicFrame>
        <p:nvGraphicFramePr>
          <p:cNvPr id="15" name="Диаграмма 14"/>
          <p:cNvGraphicFramePr/>
          <p:nvPr>
            <p:extLst>
              <p:ext uri="{D42A27DB-BD31-4B8C-83A1-F6EECF244321}">
                <p14:modId xmlns:p14="http://schemas.microsoft.com/office/powerpoint/2010/main" val="2408536190"/>
              </p:ext>
            </p:extLst>
          </p:nvPr>
        </p:nvGraphicFramePr>
        <p:xfrm>
          <a:off x="1524000" y="2564904"/>
          <a:ext cx="5136232" cy="38164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Диаграмма 15"/>
          <p:cNvGraphicFramePr/>
          <p:nvPr>
            <p:extLst>
              <p:ext uri="{D42A27DB-BD31-4B8C-83A1-F6EECF244321}">
                <p14:modId xmlns:p14="http://schemas.microsoft.com/office/powerpoint/2010/main" val="2942270068"/>
              </p:ext>
            </p:extLst>
          </p:nvPr>
        </p:nvGraphicFramePr>
        <p:xfrm>
          <a:off x="1524000" y="2636912"/>
          <a:ext cx="6096000" cy="2824088"/>
        </p:xfrm>
        <a:graphic>
          <a:graphicData uri="http://schemas.openxmlformats.org/drawingml/2006/chart">
            <c:chart xmlns:c="http://schemas.openxmlformats.org/drawingml/2006/chart" xmlns:r="http://schemas.openxmlformats.org/officeDocument/2006/relationships" r:id="rId3"/>
          </a:graphicData>
        </a:graphic>
      </p:graphicFrame>
      <p:pic>
        <p:nvPicPr>
          <p:cNvPr id="17" name="Рисунок 16"/>
          <p:cNvPicPr>
            <a:picLocks noChangeAspect="1"/>
          </p:cNvPicPr>
          <p:nvPr/>
        </p:nvPicPr>
        <p:blipFill>
          <a:blip r:embed="rId4"/>
          <a:stretch>
            <a:fillRect/>
          </a:stretch>
        </p:blipFill>
        <p:spPr>
          <a:xfrm>
            <a:off x="1763688" y="2636912"/>
            <a:ext cx="6096528" cy="2828789"/>
          </a:xfrm>
          <a:prstGeom prst="rect">
            <a:avLst/>
          </a:prstGeom>
        </p:spPr>
      </p:pic>
      <p:graphicFrame>
        <p:nvGraphicFramePr>
          <p:cNvPr id="18" name="Диаграмма 17"/>
          <p:cNvGraphicFramePr/>
          <p:nvPr>
            <p:extLst>
              <p:ext uri="{D42A27DB-BD31-4B8C-83A1-F6EECF244321}">
                <p14:modId xmlns:p14="http://schemas.microsoft.com/office/powerpoint/2010/main" val="3088831583"/>
              </p:ext>
            </p:extLst>
          </p:nvPr>
        </p:nvGraphicFramePr>
        <p:xfrm>
          <a:off x="1907704" y="2352767"/>
          <a:ext cx="5400600" cy="2880320"/>
        </p:xfrm>
        <a:graphic>
          <a:graphicData uri="http://schemas.openxmlformats.org/drawingml/2006/chart">
            <c:chart xmlns:c="http://schemas.openxmlformats.org/drawingml/2006/chart" xmlns:r="http://schemas.openxmlformats.org/officeDocument/2006/relationships" r:id="rId5"/>
          </a:graphicData>
        </a:graphic>
      </p:graphicFrame>
      <p:pic>
        <p:nvPicPr>
          <p:cNvPr id="20" name="Рисунок 19"/>
          <p:cNvPicPr>
            <a:picLocks noChangeAspect="1"/>
          </p:cNvPicPr>
          <p:nvPr/>
        </p:nvPicPr>
        <p:blipFill>
          <a:blip r:embed="rId6"/>
          <a:stretch>
            <a:fillRect/>
          </a:stretch>
        </p:blipFill>
        <p:spPr>
          <a:xfrm>
            <a:off x="1619672" y="2872285"/>
            <a:ext cx="5395428" cy="2877561"/>
          </a:xfrm>
          <a:prstGeom prst="rect">
            <a:avLst/>
          </a:prstGeom>
        </p:spPr>
      </p:pic>
      <p:graphicFrame>
        <p:nvGraphicFramePr>
          <p:cNvPr id="28" name="Диаграмма 27"/>
          <p:cNvGraphicFramePr/>
          <p:nvPr>
            <p:extLst>
              <p:ext uri="{D42A27DB-BD31-4B8C-83A1-F6EECF244321}">
                <p14:modId xmlns:p14="http://schemas.microsoft.com/office/powerpoint/2010/main" val="31726106"/>
              </p:ext>
            </p:extLst>
          </p:nvPr>
        </p:nvGraphicFramePr>
        <p:xfrm>
          <a:off x="2123728" y="2996952"/>
          <a:ext cx="4680520" cy="275289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671908223"/>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764704"/>
            <a:ext cx="7776864" cy="2308324"/>
          </a:xfrm>
          <a:prstGeom prst="rect">
            <a:avLst/>
          </a:prstGeom>
          <a:noFill/>
        </p:spPr>
        <p:txBody>
          <a:bodyPr wrap="square" rtlCol="0">
            <a:spAutoFit/>
          </a:bodyPr>
          <a:lstStyle/>
          <a:p>
            <a:r>
              <a:rPr lang="ru-RU" sz="2400" dirty="0" smtClean="0"/>
              <a:t>Полное соответствие распорядка дня учащегося требованием ЗОЖ у 4 детей, неполное соответствие распорядка дня учащегося требованиям ЗОЖ у 0 детей и несоответствие распорядка дня учащегося требованиям ЗОЖ у 1 из детей.</a:t>
            </a:r>
          </a:p>
          <a:p>
            <a:endParaRPr lang="ru-RU" sz="2400" dirty="0"/>
          </a:p>
        </p:txBody>
      </p:sp>
      <p:graphicFrame>
        <p:nvGraphicFramePr>
          <p:cNvPr id="7" name="Диаграмма 6"/>
          <p:cNvGraphicFramePr/>
          <p:nvPr>
            <p:extLst>
              <p:ext uri="{D42A27DB-BD31-4B8C-83A1-F6EECF244321}">
                <p14:modId xmlns:p14="http://schemas.microsoft.com/office/powerpoint/2010/main" val="297543857"/>
              </p:ext>
            </p:extLst>
          </p:nvPr>
        </p:nvGraphicFramePr>
        <p:xfrm>
          <a:off x="1524000" y="3068960"/>
          <a:ext cx="6096000" cy="30963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Диаграмма 11"/>
          <p:cNvGraphicFramePr/>
          <p:nvPr>
            <p:extLst>
              <p:ext uri="{D42A27DB-BD31-4B8C-83A1-F6EECF244321}">
                <p14:modId xmlns:p14="http://schemas.microsoft.com/office/powerpoint/2010/main" val="1948772630"/>
              </p:ext>
            </p:extLst>
          </p:nvPr>
        </p:nvGraphicFramePr>
        <p:xfrm>
          <a:off x="2771800" y="3212976"/>
          <a:ext cx="3816424" cy="28803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325172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3937" y="126846"/>
            <a:ext cx="4464496"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anose="020B0604020202020204" pitchFamily="34" charset="0"/>
                <a:hlinkClick r:id="rId2"/>
              </a:rPr>
              <a:t>  </a:t>
            </a:r>
            <a:r>
              <a:rPr kumimoji="0" lang="ru-RU" sz="19200" b="0" i="0" u="none" strike="noStrike" cap="none" normalizeH="0" baseline="0" dirty="0" smtClean="0">
                <a:ln>
                  <a:noFill/>
                </a:ln>
                <a:solidFill>
                  <a:schemeClr val="tx1"/>
                </a:solidFill>
                <a:effectLst/>
                <a:latin typeface="Arial" panose="020B0604020202020204" pitchFamily="34" charset="0"/>
              </a:rPr>
              <a:t> </a:t>
            </a:r>
            <a:r>
              <a:rPr kumimoji="0" lang="ru-RU" sz="1800" b="0" i="0" u="none" strike="noStrike" cap="none" normalizeH="0" baseline="0" dirty="0" smtClean="0">
                <a:ln>
                  <a:noFill/>
                </a:ln>
                <a:solidFill>
                  <a:schemeClr val="tx1"/>
                </a:solidFill>
                <a:effectLst/>
                <a:latin typeface="Arial" panose="020B0604020202020204" pitchFamily="34" charset="0"/>
              </a:rPr>
              <a:t>                                                                       </a:t>
            </a:r>
          </a:p>
        </p:txBody>
      </p:sp>
      <p:pic>
        <p:nvPicPr>
          <p:cNvPr id="1028" name="Picture 4" descr="Книги для одиннадцатилетнего мальчика.">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39"/>
            <a:ext cx="3600400" cy="223407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4488433" y="131530"/>
            <a:ext cx="91440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anose="020B0604020202020204" pitchFamily="34" charset="0"/>
              </a:rPr>
              <a:t>  </a:t>
            </a:r>
            <a:r>
              <a:rPr kumimoji="0" lang="ru-RU" sz="19200" b="0" i="0" u="none" strike="noStrike" cap="none" normalizeH="0" baseline="0" dirty="0" smtClean="0">
                <a:ln>
                  <a:noFill/>
                </a:ln>
                <a:solidFill>
                  <a:schemeClr val="tx1"/>
                </a:solidFill>
                <a:effectLst/>
                <a:latin typeface="Arial" panose="020B0604020202020204" pitchFamily="34" charset="0"/>
              </a:rPr>
              <a:t> </a:t>
            </a:r>
            <a:r>
              <a:rPr kumimoji="0" lang="ru-RU"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anose="020B0604020202020204" pitchFamily="34" charset="0"/>
            </a:endParaRPr>
          </a:p>
        </p:txBody>
      </p:sp>
      <p:pic>
        <p:nvPicPr>
          <p:cNvPr id="1030" name="Picture 6" descr="Школьников хотят добить. ">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193322"/>
            <a:ext cx="3954785" cy="222939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p:cNvSpPr>
            <a:spLocks noChangeArrowheads="1"/>
          </p:cNvSpPr>
          <p:nvPr/>
        </p:nvSpPr>
        <p:spPr bwMode="auto">
          <a:xfrm>
            <a:off x="3670186" y="3583231"/>
            <a:ext cx="5292839"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anose="020B0604020202020204" pitchFamily="34" charset="0"/>
                <a:hlinkClick r:id="rId6"/>
              </a:rPr>
              <a:t>  </a:t>
            </a:r>
            <a:r>
              <a:rPr kumimoji="0" lang="ru-RU" sz="1800" b="0" i="0" u="none" strike="noStrike" cap="none" normalizeH="0" baseline="0" dirty="0" smtClean="0">
                <a:ln>
                  <a:noFill/>
                </a:ln>
                <a:solidFill>
                  <a:schemeClr val="tx1"/>
                </a:solidFill>
                <a:effectLst/>
                <a:latin typeface="Arial" panose="020B0604020202020204" pitchFamily="34" charset="0"/>
              </a:rPr>
              <a:t>о</a:t>
            </a:r>
            <a:r>
              <a:rPr kumimoji="0" lang="ru-RU" sz="19200" b="0" i="0" u="none" strike="noStrike" cap="none" normalizeH="0" baseline="0" dirty="0" smtClean="0">
                <a:ln>
                  <a:noFill/>
                </a:ln>
                <a:solidFill>
                  <a:schemeClr val="tx1"/>
                </a:solidFill>
                <a:effectLst/>
                <a:latin typeface="Arial" panose="020B0604020202020204" pitchFamily="34" charset="0"/>
              </a:rPr>
              <a:t> </a:t>
            </a:r>
            <a:r>
              <a:rPr kumimoji="0" lang="ru-RU"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anose="020B0604020202020204" pitchFamily="34" charset="0"/>
            </a:endParaRPr>
          </a:p>
        </p:txBody>
      </p:sp>
      <p:pic>
        <p:nvPicPr>
          <p:cNvPr id="1032" name="Picture 8" descr="С нетбуком за партой.">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7704" y="3964955"/>
            <a:ext cx="5040560" cy="27280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55577" y="2636912"/>
            <a:ext cx="7848872" cy="1200329"/>
          </a:xfrm>
          <a:prstGeom prst="rect">
            <a:avLst/>
          </a:prstGeom>
          <a:noFill/>
        </p:spPr>
        <p:txBody>
          <a:bodyPr wrap="square" rtlCol="0">
            <a:spAutoFit/>
          </a:bodyPr>
          <a:lstStyle/>
          <a:p>
            <a:r>
              <a:rPr lang="ru-RU" sz="2400" dirty="0" smtClean="0"/>
              <a:t>В основном мои одноклассники получают информацию о ЗОЖ от родителей и в школе, иногда из книг, интернета и телевидения.</a:t>
            </a:r>
            <a:endParaRPr lang="ru-RU" sz="2400" dirty="0"/>
          </a:p>
        </p:txBody>
      </p:sp>
    </p:spTree>
    <p:extLst>
      <p:ext uri="{BB962C8B-B14F-4D97-AF65-F5344CB8AC3E}">
        <p14:creationId xmlns:p14="http://schemas.microsoft.com/office/powerpoint/2010/main" val="111849768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Rot="1" noChangeArrowheads="1"/>
          </p:cNvSpPr>
          <p:nvPr>
            <p:ph type="body" idx="1"/>
          </p:nvPr>
        </p:nvSpPr>
        <p:spPr>
          <a:xfrm>
            <a:off x="250825" y="476672"/>
            <a:ext cx="8686800" cy="5619328"/>
          </a:xfrm>
        </p:spPr>
        <p:txBody>
          <a:bodyPr/>
          <a:lstStyle/>
          <a:p>
            <a:pPr algn="ctr" eaLnBrk="1" hangingPunct="1">
              <a:buFont typeface="Wingdings" pitchFamily="2" charset="2"/>
              <a:buNone/>
              <a:defRPr/>
            </a:pPr>
            <a:r>
              <a:rPr lang="ru-RU" i="1" dirty="0" smtClean="0"/>
              <a:t>Вывод:                                                              В основном дети в нашем классе заботятся о своем здоровье и стараются вести здоровый образ жизни.</a:t>
            </a:r>
          </a:p>
          <a:p>
            <a:pPr algn="ctr" eaLnBrk="1" hangingPunct="1">
              <a:buFont typeface="Wingdings" pitchFamily="2" charset="2"/>
              <a:buNone/>
              <a:defRPr/>
            </a:pPr>
            <a:r>
              <a:rPr lang="ru-RU" i="1" dirty="0" smtClean="0"/>
              <a:t>Заключение:</a:t>
            </a:r>
          </a:p>
          <a:p>
            <a:pPr algn="ctr" eaLnBrk="1" hangingPunct="1">
              <a:buFont typeface="Wingdings" pitchFamily="2" charset="2"/>
              <a:buNone/>
              <a:defRPr/>
            </a:pPr>
            <a:r>
              <a:rPr lang="ru-RU" i="1" dirty="0" smtClean="0"/>
              <a:t>В своей работе мы постарались раскрыть понятие здоровья и значения здорового образа жизни для человека.</a:t>
            </a: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p:txBody>
          <a:bodyPr/>
          <a:lstStyle/>
          <a:p>
            <a:pPr eaLnBrk="1" hangingPunct="1">
              <a:defRPr/>
            </a:pPr>
            <a:r>
              <a:rPr lang="ru-RU" smtClean="0"/>
              <a:t>План.</a:t>
            </a:r>
          </a:p>
        </p:txBody>
      </p:sp>
      <p:sp>
        <p:nvSpPr>
          <p:cNvPr id="71683" name="Rectangle 3"/>
          <p:cNvSpPr>
            <a:spLocks noGrp="1" noRot="1" noChangeArrowheads="1"/>
          </p:cNvSpPr>
          <p:nvPr>
            <p:ph type="body" idx="1"/>
          </p:nvPr>
        </p:nvSpPr>
        <p:spPr>
          <a:xfrm>
            <a:off x="457200" y="1196975"/>
            <a:ext cx="8229600" cy="4899025"/>
          </a:xfrm>
        </p:spPr>
        <p:txBody>
          <a:bodyPr/>
          <a:lstStyle/>
          <a:p>
            <a:pPr marL="533400" indent="-533400" eaLnBrk="1" hangingPunct="1">
              <a:lnSpc>
                <a:spcPct val="90000"/>
              </a:lnSpc>
              <a:buFont typeface="Wingdings" pitchFamily="2" charset="2"/>
              <a:buAutoNum type="arabicPeriod"/>
              <a:defRPr/>
            </a:pPr>
            <a:r>
              <a:rPr lang="ru-RU" dirty="0" smtClean="0">
                <a:solidFill>
                  <a:schemeClr val="hlink"/>
                </a:solidFill>
              </a:rPr>
              <a:t>Введение.</a:t>
            </a:r>
          </a:p>
          <a:p>
            <a:pPr marL="533400" indent="-533400" eaLnBrk="1" hangingPunct="1">
              <a:lnSpc>
                <a:spcPct val="90000"/>
              </a:lnSpc>
              <a:buFont typeface="Wingdings" pitchFamily="2" charset="2"/>
              <a:buAutoNum type="arabicPeriod"/>
              <a:defRPr/>
            </a:pPr>
            <a:r>
              <a:rPr lang="ru-RU" dirty="0" smtClean="0">
                <a:solidFill>
                  <a:schemeClr val="hlink"/>
                </a:solidFill>
                <a:hlinkClick r:id="rId2" action="ppaction://hlinksldjump"/>
              </a:rPr>
              <a:t>Гипотеза.</a:t>
            </a:r>
            <a:endParaRPr lang="ru-RU" dirty="0" smtClean="0">
              <a:solidFill>
                <a:schemeClr val="hlink"/>
              </a:solidFill>
            </a:endParaRPr>
          </a:p>
          <a:p>
            <a:pPr marL="533400" indent="-533400" eaLnBrk="1" hangingPunct="1">
              <a:lnSpc>
                <a:spcPct val="90000"/>
              </a:lnSpc>
              <a:buFont typeface="Wingdings" pitchFamily="2" charset="2"/>
              <a:buAutoNum type="arabicPeriod"/>
              <a:defRPr/>
            </a:pPr>
            <a:r>
              <a:rPr lang="ru-RU" dirty="0" smtClean="0">
                <a:solidFill>
                  <a:schemeClr val="hlink"/>
                </a:solidFill>
                <a:hlinkClick r:id="rId3" action="ppaction://hlinksldjump"/>
              </a:rPr>
              <a:t>Теоретическая часть.</a:t>
            </a:r>
            <a:endParaRPr lang="ru-RU" dirty="0" smtClean="0">
              <a:solidFill>
                <a:schemeClr val="hlink"/>
              </a:solidFill>
            </a:endParaRPr>
          </a:p>
          <a:p>
            <a:pPr marL="533400" indent="-533400" eaLnBrk="1" hangingPunct="1">
              <a:lnSpc>
                <a:spcPct val="90000"/>
              </a:lnSpc>
              <a:buFont typeface="Wingdings" pitchFamily="2" charset="2"/>
              <a:buAutoNum type="arabicPeriod"/>
              <a:defRPr/>
            </a:pPr>
            <a:r>
              <a:rPr lang="ru-RU" u="sng" dirty="0" smtClean="0">
                <a:solidFill>
                  <a:schemeClr val="hlink"/>
                </a:solidFill>
                <a:hlinkClick r:id="rId4" action="ppaction://hlinksldjump"/>
              </a:rPr>
              <a:t>Практическая часть.</a:t>
            </a:r>
            <a:endParaRPr lang="ru-RU" u="sng" dirty="0" smtClean="0">
              <a:solidFill>
                <a:schemeClr val="hlink"/>
              </a:solidFill>
            </a:endParaRPr>
          </a:p>
          <a:p>
            <a:pPr marL="533400" indent="-533400" eaLnBrk="1" hangingPunct="1">
              <a:lnSpc>
                <a:spcPct val="90000"/>
              </a:lnSpc>
              <a:buFont typeface="Wingdings" pitchFamily="2" charset="2"/>
              <a:buAutoNum type="arabicPeriod"/>
              <a:defRPr/>
            </a:pPr>
            <a:r>
              <a:rPr lang="ru-RU" dirty="0" smtClean="0">
                <a:solidFill>
                  <a:schemeClr val="hlink"/>
                </a:solidFill>
                <a:hlinkClick r:id="rId5" action="ppaction://hlinksldjump"/>
              </a:rPr>
              <a:t>Результаты исследования.</a:t>
            </a:r>
            <a:endParaRPr lang="ru-RU" dirty="0" smtClean="0">
              <a:solidFill>
                <a:schemeClr val="hlink"/>
              </a:solidFill>
            </a:endParaRPr>
          </a:p>
          <a:p>
            <a:pPr marL="533400" indent="-533400" eaLnBrk="1" hangingPunct="1">
              <a:lnSpc>
                <a:spcPct val="90000"/>
              </a:lnSpc>
              <a:buFont typeface="Wingdings" pitchFamily="2" charset="2"/>
              <a:buAutoNum type="arabicPeriod"/>
              <a:defRPr/>
            </a:pPr>
            <a:r>
              <a:rPr lang="ru-RU" dirty="0" smtClean="0">
                <a:solidFill>
                  <a:schemeClr val="hlink"/>
                </a:solidFill>
                <a:hlinkClick r:id="rId6" action="ppaction://hlinksldjump"/>
              </a:rPr>
              <a:t>Вывод.</a:t>
            </a:r>
            <a:endParaRPr lang="ru-RU" dirty="0" smtClean="0">
              <a:solidFill>
                <a:schemeClr val="hlink"/>
              </a:solidFill>
            </a:endParaRPr>
          </a:p>
          <a:p>
            <a:pPr marL="533400" indent="-533400" eaLnBrk="1" hangingPunct="1">
              <a:lnSpc>
                <a:spcPct val="90000"/>
              </a:lnSpc>
              <a:buFont typeface="Wingdings" pitchFamily="2" charset="2"/>
              <a:buAutoNum type="arabicPeriod"/>
              <a:defRPr/>
            </a:pPr>
            <a:r>
              <a:rPr lang="ru-RU" dirty="0" smtClean="0">
                <a:solidFill>
                  <a:schemeClr val="hlink"/>
                </a:solidFill>
                <a:hlinkClick r:id="rId7" action="ppaction://hlinksldjump"/>
              </a:rPr>
              <a:t>Заключение.</a:t>
            </a:r>
            <a:endParaRPr lang="ru-RU" dirty="0" smtClean="0">
              <a:solidFill>
                <a:schemeClr val="hlink"/>
              </a:solidFill>
            </a:endParaRPr>
          </a:p>
          <a:p>
            <a:pPr marL="533400" indent="-533400" eaLnBrk="1" hangingPunct="1">
              <a:lnSpc>
                <a:spcPct val="90000"/>
              </a:lnSpc>
              <a:buFont typeface="Wingdings" pitchFamily="2" charset="2"/>
              <a:buAutoNum type="arabicPeriod"/>
              <a:defRPr/>
            </a:pPr>
            <a:r>
              <a:rPr lang="ru-RU" dirty="0" smtClean="0">
                <a:solidFill>
                  <a:schemeClr val="hlink"/>
                </a:solidFill>
                <a:hlinkClick r:id="rId8" action="ppaction://hlinksldjump"/>
              </a:rPr>
              <a:t>Интернет-ресурсы. </a:t>
            </a:r>
            <a:endParaRPr lang="ru-RU" dirty="0" smtClean="0">
              <a:solidFill>
                <a:schemeClr val="hlink"/>
              </a:solidFill>
            </a:endParaRPr>
          </a:p>
          <a:p>
            <a:pPr marL="533400" indent="-533400" eaLnBrk="1" hangingPunct="1">
              <a:lnSpc>
                <a:spcPct val="90000"/>
              </a:lnSpc>
              <a:buFont typeface="Wingdings" pitchFamily="2" charset="2"/>
              <a:buNone/>
              <a:defRPr/>
            </a:pPr>
            <a:endParaRPr lang="ru-RU" dirty="0" smtClean="0">
              <a:solidFill>
                <a:schemeClr val="hlink"/>
              </a:solidFill>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pPr eaLnBrk="1" hangingPunct="1">
              <a:defRPr/>
            </a:pPr>
            <a:r>
              <a:rPr lang="ru-RU" dirty="0" smtClean="0"/>
              <a:t>Интернет-ресурсы</a:t>
            </a:r>
          </a:p>
        </p:txBody>
      </p:sp>
      <p:sp>
        <p:nvSpPr>
          <p:cNvPr id="73731" name="Rectangle 3"/>
          <p:cNvSpPr>
            <a:spLocks noGrp="1" noRot="1" noChangeArrowheads="1"/>
          </p:cNvSpPr>
          <p:nvPr>
            <p:ph type="body" idx="1"/>
          </p:nvPr>
        </p:nvSpPr>
        <p:spPr>
          <a:xfrm>
            <a:off x="301625" y="1676400"/>
            <a:ext cx="8540750" cy="4848944"/>
          </a:xfrm>
        </p:spPr>
        <p:txBody>
          <a:bodyPr/>
          <a:lstStyle/>
          <a:p>
            <a:pPr marL="0" indent="0">
              <a:buNone/>
            </a:pPr>
            <a:endParaRPr lang="ru-RU" sz="1800" u="sng" dirty="0">
              <a:effectLst/>
            </a:endParaRPr>
          </a:p>
          <a:p>
            <a:pPr marL="0" indent="0">
              <a:buNone/>
            </a:pPr>
            <a:r>
              <a:rPr lang="ru-RU" sz="1800" u="sng" dirty="0">
                <a:effectLst/>
              </a:rPr>
              <a:t> </a:t>
            </a:r>
          </a:p>
          <a:p>
            <a:pPr lvl="0"/>
            <a:r>
              <a:rPr lang="ru-RU" sz="2000" u="sng" dirty="0">
                <a:effectLst/>
              </a:rPr>
              <a:t>Здоровый образ жизни. Полезные советы [Электронный ресурс]. </a:t>
            </a:r>
            <a:r>
              <a:rPr lang="ru-RU" sz="2000" u="sng" dirty="0">
                <a:effectLst/>
                <a:hlinkClick r:id="rId2"/>
              </a:rPr>
              <a:t>http://lifeglobe.net/blogs/details?id=416</a:t>
            </a:r>
            <a:endParaRPr lang="ru-RU" sz="2000" u="sng" dirty="0">
              <a:effectLst/>
            </a:endParaRPr>
          </a:p>
          <a:p>
            <a:pPr lvl="0"/>
            <a:r>
              <a:rPr lang="ru-RU" sz="2000" u="sng" dirty="0">
                <a:effectLst/>
              </a:rPr>
              <a:t>«Здоровье школьника» [Электронный ресурс]. </a:t>
            </a:r>
            <a:r>
              <a:rPr lang="ru-RU" sz="2000" u="sng" dirty="0">
                <a:effectLst/>
                <a:hlinkClick r:id="rId3"/>
              </a:rPr>
              <a:t>http://www.za-partoi.ru/zdorovoe-</a:t>
            </a:r>
            <a:endParaRPr lang="ru-RU" sz="2000" u="sng" dirty="0">
              <a:effectLst/>
            </a:endParaRPr>
          </a:p>
          <a:p>
            <a:r>
              <a:rPr lang="ru-RU" sz="2000" u="sng" dirty="0">
                <a:effectLst/>
                <a:hlinkClick r:id="rId3"/>
              </a:rPr>
              <a:t>pitanie.html</a:t>
            </a:r>
            <a:endParaRPr lang="ru-RU" sz="2000" u="sng" dirty="0">
              <a:effectLst/>
            </a:endParaRPr>
          </a:p>
          <a:p>
            <a:pPr lvl="0"/>
            <a:r>
              <a:rPr lang="ru-RU" sz="2000" u="sng" dirty="0">
                <a:effectLst/>
              </a:rPr>
              <a:t>Мы за здоровый образ жизни [Электронный ресурс].</a:t>
            </a:r>
          </a:p>
          <a:p>
            <a:r>
              <a:rPr lang="ru-RU" sz="2000" u="sng" dirty="0">
                <a:effectLst/>
                <a:hlinkClick r:id="rId4"/>
              </a:rPr>
              <a:t>http://www.zdorovajaplaneta.ru/zdorovyj-obraz-zhizni-zozh/</a:t>
            </a:r>
            <a:endParaRPr lang="ru-RU" sz="2000" u="sng" dirty="0">
              <a:effectLst/>
            </a:endParaRPr>
          </a:p>
          <a:p>
            <a:pPr lvl="0"/>
            <a:r>
              <a:rPr lang="ru-RU" sz="2000" u="sng" dirty="0">
                <a:effectLst/>
              </a:rPr>
              <a:t>Образ жизни. Личная гигиена и закаливание организма [Электронный ресурс].</a:t>
            </a:r>
          </a:p>
          <a:p>
            <a:r>
              <a:rPr lang="en-US" sz="2000" u="sng" dirty="0">
                <a:effectLst/>
                <a:hlinkClick r:id="rId5"/>
              </a:rPr>
              <a:t>http://medbe.ru/materials/profilaktika-raznoe/obraz-zhizni-lichnaya-gigiena-i- </a:t>
            </a:r>
            <a:r>
              <a:rPr lang="en-US" sz="2000" u="sng" dirty="0" err="1">
                <a:effectLst/>
                <a:hlinkClick r:id="rId5"/>
              </a:rPr>
              <a:t>zakalivanie</a:t>
            </a:r>
            <a:r>
              <a:rPr lang="en-US" sz="2000" u="sng" dirty="0">
                <a:effectLst/>
                <a:hlinkClick r:id="rId5"/>
              </a:rPr>
              <a:t>- </a:t>
            </a:r>
            <a:r>
              <a:rPr lang="en-US" sz="2000" u="sng" dirty="0" err="1">
                <a:effectLst/>
                <a:hlinkClick r:id="rId5"/>
              </a:rPr>
              <a:t>organizma</a:t>
            </a:r>
            <a:r>
              <a:rPr lang="en-US" sz="2000" u="sng" dirty="0">
                <a:effectLst/>
                <a:hlinkClick r:id="rId5"/>
              </a:rPr>
              <a:t>/</a:t>
            </a:r>
            <a:endParaRPr lang="ru-RU" sz="2000" u="sng" dirty="0">
              <a:effectLst/>
            </a:endParaRPr>
          </a:p>
          <a:p>
            <a:pPr eaLnBrk="1" hangingPunct="1"/>
            <a:endParaRPr lang="ru-RU" sz="2400" b="1" i="1" dirty="0" smtClean="0">
              <a:solidFill>
                <a:schemeClr val="hlink"/>
              </a:solidFill>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3730"/>
                                        </p:tgtEl>
                                        <p:attrNameLst>
                                          <p:attrName>style.visibility</p:attrName>
                                        </p:attrNameLst>
                                      </p:cBhvr>
                                      <p:to>
                                        <p:strVal val="visible"/>
                                      </p:to>
                                    </p:set>
                                    <p:anim calcmode="lin" valueType="num">
                                      <p:cBhvr>
                                        <p:cTn id="7" dur="1000" fill="hold"/>
                                        <p:tgtEl>
                                          <p:spTgt spid="73730"/>
                                        </p:tgtEl>
                                        <p:attrNameLst>
                                          <p:attrName>ppt_x</p:attrName>
                                        </p:attrNameLst>
                                      </p:cBhvr>
                                      <p:tavLst>
                                        <p:tav tm="0">
                                          <p:val>
                                            <p:strVal val="#ppt_x-.2"/>
                                          </p:val>
                                        </p:tav>
                                        <p:tav tm="100000">
                                          <p:val>
                                            <p:strVal val="#ppt_x"/>
                                          </p:val>
                                        </p:tav>
                                      </p:tavLst>
                                    </p:anim>
                                    <p:anim calcmode="lin" valueType="num">
                                      <p:cBhvr>
                                        <p:cTn id="8" dur="1000" fill="hold"/>
                                        <p:tgtEl>
                                          <p:spTgt spid="737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73730"/>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73731">
                                            <p:txEl>
                                              <p:pRg st="1" end="1"/>
                                            </p:txEl>
                                          </p:spTgt>
                                        </p:tgtEl>
                                        <p:attrNameLst>
                                          <p:attrName>style.visibility</p:attrName>
                                        </p:attrNameLst>
                                      </p:cBhvr>
                                      <p:to>
                                        <p:strVal val="visible"/>
                                      </p:to>
                                    </p:set>
                                    <p:animEffect transition="in" filter="fade">
                                      <p:cBhvr>
                                        <p:cTn id="14" dur="500"/>
                                        <p:tgtEl>
                                          <p:spTgt spid="73731">
                                            <p:txEl>
                                              <p:pRg st="1" end="1"/>
                                            </p:txEl>
                                          </p:spTgt>
                                        </p:tgtEl>
                                      </p:cBhvr>
                                    </p:animEffect>
                                    <p:anim calcmode="lin" valueType="num">
                                      <p:cBhvr>
                                        <p:cTn id="15" dur="500" fill="hold"/>
                                        <p:tgtEl>
                                          <p:spTgt spid="73731">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7373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73731">
                                            <p:txEl>
                                              <p:pRg st="2" end="2"/>
                                            </p:txEl>
                                          </p:spTgt>
                                        </p:tgtEl>
                                        <p:attrNameLst>
                                          <p:attrName>style.visibility</p:attrName>
                                        </p:attrNameLst>
                                      </p:cBhvr>
                                      <p:to>
                                        <p:strVal val="visible"/>
                                      </p:to>
                                    </p:set>
                                    <p:animEffect transition="in" filter="fade">
                                      <p:cBhvr>
                                        <p:cTn id="21" dur="500"/>
                                        <p:tgtEl>
                                          <p:spTgt spid="73731">
                                            <p:txEl>
                                              <p:pRg st="2" end="2"/>
                                            </p:txEl>
                                          </p:spTgt>
                                        </p:tgtEl>
                                      </p:cBhvr>
                                    </p:animEffect>
                                    <p:anim calcmode="lin" valueType="num">
                                      <p:cBhvr>
                                        <p:cTn id="22" dur="500" fill="hold"/>
                                        <p:tgtEl>
                                          <p:spTgt spid="73731">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7373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73731">
                                            <p:txEl>
                                              <p:pRg st="3" end="3"/>
                                            </p:txEl>
                                          </p:spTgt>
                                        </p:tgtEl>
                                        <p:attrNameLst>
                                          <p:attrName>style.visibility</p:attrName>
                                        </p:attrNameLst>
                                      </p:cBhvr>
                                      <p:to>
                                        <p:strVal val="visible"/>
                                      </p:to>
                                    </p:set>
                                    <p:animEffect transition="in" filter="fade">
                                      <p:cBhvr>
                                        <p:cTn id="28" dur="500"/>
                                        <p:tgtEl>
                                          <p:spTgt spid="73731">
                                            <p:txEl>
                                              <p:pRg st="3" end="3"/>
                                            </p:txEl>
                                          </p:spTgt>
                                        </p:tgtEl>
                                      </p:cBhvr>
                                    </p:animEffect>
                                    <p:anim calcmode="lin" valueType="num">
                                      <p:cBhvr>
                                        <p:cTn id="29" dur="500" fill="hold"/>
                                        <p:tgtEl>
                                          <p:spTgt spid="73731">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7373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73731">
                                            <p:txEl>
                                              <p:pRg st="4" end="4"/>
                                            </p:txEl>
                                          </p:spTgt>
                                        </p:tgtEl>
                                        <p:attrNameLst>
                                          <p:attrName>style.visibility</p:attrName>
                                        </p:attrNameLst>
                                      </p:cBhvr>
                                      <p:to>
                                        <p:strVal val="visible"/>
                                      </p:to>
                                    </p:set>
                                    <p:animEffect transition="in" filter="fade">
                                      <p:cBhvr>
                                        <p:cTn id="35" dur="500"/>
                                        <p:tgtEl>
                                          <p:spTgt spid="73731">
                                            <p:txEl>
                                              <p:pRg st="4" end="4"/>
                                            </p:txEl>
                                          </p:spTgt>
                                        </p:tgtEl>
                                      </p:cBhvr>
                                    </p:animEffect>
                                    <p:anim calcmode="lin" valueType="num">
                                      <p:cBhvr>
                                        <p:cTn id="36" dur="500" fill="hold"/>
                                        <p:tgtEl>
                                          <p:spTgt spid="73731">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7373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73731">
                                            <p:txEl>
                                              <p:pRg st="5" end="5"/>
                                            </p:txEl>
                                          </p:spTgt>
                                        </p:tgtEl>
                                        <p:attrNameLst>
                                          <p:attrName>style.visibility</p:attrName>
                                        </p:attrNameLst>
                                      </p:cBhvr>
                                      <p:to>
                                        <p:strVal val="visible"/>
                                      </p:to>
                                    </p:set>
                                    <p:animEffect transition="in" filter="fade">
                                      <p:cBhvr>
                                        <p:cTn id="42" dur="500"/>
                                        <p:tgtEl>
                                          <p:spTgt spid="73731">
                                            <p:txEl>
                                              <p:pRg st="5" end="5"/>
                                            </p:txEl>
                                          </p:spTgt>
                                        </p:tgtEl>
                                      </p:cBhvr>
                                    </p:animEffect>
                                    <p:anim calcmode="lin" valueType="num">
                                      <p:cBhvr>
                                        <p:cTn id="43" dur="500" fill="hold"/>
                                        <p:tgtEl>
                                          <p:spTgt spid="73731">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7373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73731">
                                            <p:txEl>
                                              <p:pRg st="6" end="6"/>
                                            </p:txEl>
                                          </p:spTgt>
                                        </p:tgtEl>
                                        <p:attrNameLst>
                                          <p:attrName>style.visibility</p:attrName>
                                        </p:attrNameLst>
                                      </p:cBhvr>
                                      <p:to>
                                        <p:strVal val="visible"/>
                                      </p:to>
                                    </p:set>
                                    <p:animEffect transition="in" filter="fade">
                                      <p:cBhvr>
                                        <p:cTn id="49" dur="500"/>
                                        <p:tgtEl>
                                          <p:spTgt spid="73731">
                                            <p:txEl>
                                              <p:pRg st="6" end="6"/>
                                            </p:txEl>
                                          </p:spTgt>
                                        </p:tgtEl>
                                      </p:cBhvr>
                                    </p:animEffect>
                                    <p:anim calcmode="lin" valueType="num">
                                      <p:cBhvr>
                                        <p:cTn id="50" dur="500" fill="hold"/>
                                        <p:tgtEl>
                                          <p:spTgt spid="73731">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73731">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73731">
                                            <p:txEl>
                                              <p:pRg st="7" end="7"/>
                                            </p:txEl>
                                          </p:spTgt>
                                        </p:tgtEl>
                                        <p:attrNameLst>
                                          <p:attrName>style.visibility</p:attrName>
                                        </p:attrNameLst>
                                      </p:cBhvr>
                                      <p:to>
                                        <p:strVal val="visible"/>
                                      </p:to>
                                    </p:set>
                                    <p:animEffect transition="in" filter="fade">
                                      <p:cBhvr>
                                        <p:cTn id="56" dur="500"/>
                                        <p:tgtEl>
                                          <p:spTgt spid="73731">
                                            <p:txEl>
                                              <p:pRg st="7" end="7"/>
                                            </p:txEl>
                                          </p:spTgt>
                                        </p:tgtEl>
                                      </p:cBhvr>
                                    </p:animEffect>
                                    <p:anim calcmode="lin" valueType="num">
                                      <p:cBhvr>
                                        <p:cTn id="57" dur="500" fill="hold"/>
                                        <p:tgtEl>
                                          <p:spTgt spid="73731">
                                            <p:txEl>
                                              <p:pRg st="7" end="7"/>
                                            </p:txEl>
                                          </p:spTgt>
                                        </p:tgtEl>
                                        <p:attrNameLst>
                                          <p:attrName>ppt_x</p:attrName>
                                        </p:attrNameLst>
                                      </p:cBhvr>
                                      <p:tavLst>
                                        <p:tav tm="0">
                                          <p:val>
                                            <p:strVal val="#ppt_x"/>
                                          </p:val>
                                        </p:tav>
                                        <p:tav tm="100000">
                                          <p:val>
                                            <p:strVal val="#ppt_x"/>
                                          </p:val>
                                        </p:tav>
                                      </p:tavLst>
                                    </p:anim>
                                    <p:anim calcmode="lin" valueType="num">
                                      <p:cBhvr>
                                        <p:cTn id="58" dur="500" fill="hold"/>
                                        <p:tgtEl>
                                          <p:spTgt spid="7373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1" fill="hold">
                                          <p:stCondLst>
                                            <p:cond delay="0"/>
                                          </p:stCondLst>
                                        </p:cTn>
                                        <p:tgtEl>
                                          <p:spTgt spid="73731">
                                            <p:txEl>
                                              <p:pRg st="8" end="8"/>
                                            </p:txEl>
                                          </p:spTgt>
                                        </p:tgtEl>
                                        <p:attrNameLst>
                                          <p:attrName>style.visibility</p:attrName>
                                        </p:attrNameLst>
                                      </p:cBhvr>
                                      <p:to>
                                        <p:strVal val="visible"/>
                                      </p:to>
                                    </p:set>
                                    <p:animEffect transition="in" filter="fade">
                                      <p:cBhvr>
                                        <p:cTn id="63" dur="500"/>
                                        <p:tgtEl>
                                          <p:spTgt spid="73731">
                                            <p:txEl>
                                              <p:pRg st="8" end="8"/>
                                            </p:txEl>
                                          </p:spTgt>
                                        </p:tgtEl>
                                      </p:cBhvr>
                                    </p:animEffect>
                                    <p:anim calcmode="lin" valueType="num">
                                      <p:cBhvr>
                                        <p:cTn id="64" dur="500" fill="hold"/>
                                        <p:tgtEl>
                                          <p:spTgt spid="73731">
                                            <p:txEl>
                                              <p:pRg st="8" end="8"/>
                                            </p:txEl>
                                          </p:spTgt>
                                        </p:tgtEl>
                                        <p:attrNameLst>
                                          <p:attrName>ppt_x</p:attrName>
                                        </p:attrNameLst>
                                      </p:cBhvr>
                                      <p:tavLst>
                                        <p:tav tm="0">
                                          <p:val>
                                            <p:strVal val="#ppt_x"/>
                                          </p:val>
                                        </p:tav>
                                        <p:tav tm="100000">
                                          <p:val>
                                            <p:strVal val="#ppt_x"/>
                                          </p:val>
                                        </p:tav>
                                      </p:tavLst>
                                    </p:anim>
                                    <p:anim calcmode="lin" valueType="num">
                                      <p:cBhvr>
                                        <p:cTn id="65" dur="500" fill="hold"/>
                                        <p:tgtEl>
                                          <p:spTgt spid="73731">
                                            <p:txEl>
                                              <p:pRg st="8" end="8"/>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P spid="7373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7745" y="1844824"/>
            <a:ext cx="4968552" cy="2123658"/>
          </a:xfrm>
          <a:prstGeom prst="rect">
            <a:avLst/>
          </a:prstGeom>
          <a:noFill/>
        </p:spPr>
        <p:txBody>
          <a:bodyPr wrap="square" rtlCol="0">
            <a:spAutoFit/>
          </a:bodyPr>
          <a:lstStyle/>
          <a:p>
            <a:r>
              <a:rPr lang="ru-RU" sz="6600" dirty="0" smtClean="0"/>
              <a:t>Спасибо за внимание!</a:t>
            </a:r>
            <a:endParaRPr lang="ru-RU" sz="6600" dirty="0"/>
          </a:p>
        </p:txBody>
      </p:sp>
      <p:pic>
        <p:nvPicPr>
          <p:cNvPr id="2050" name="Picture 2" descr="https://im0-tub-ru.yandex.net/i?id=a24ec4de43c545610533f209fef6d07f-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4149080"/>
            <a:ext cx="3347591"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513777"/>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001336_579388_6"/>
          <p:cNvPicPr>
            <a:picLocks noChangeAspect="1" noChangeArrowheads="1"/>
          </p:cNvPicPr>
          <p:nvPr/>
        </p:nvPicPr>
        <p:blipFill>
          <a:blip r:embed="rId2"/>
          <a:srcRect/>
          <a:stretch>
            <a:fillRect/>
          </a:stretch>
        </p:blipFill>
        <p:spPr bwMode="auto">
          <a:xfrm>
            <a:off x="5148064" y="260351"/>
            <a:ext cx="3995936" cy="2520578"/>
          </a:xfrm>
          <a:prstGeom prst="rect">
            <a:avLst/>
          </a:prstGeom>
          <a:noFill/>
          <a:ln w="9525">
            <a:noFill/>
            <a:miter lim="800000"/>
            <a:headEnd/>
            <a:tailEnd/>
          </a:ln>
        </p:spPr>
      </p:pic>
      <p:sp>
        <p:nvSpPr>
          <p:cNvPr id="2" name="TextBox 1"/>
          <p:cNvSpPr txBox="1"/>
          <p:nvPr/>
        </p:nvSpPr>
        <p:spPr>
          <a:xfrm>
            <a:off x="755576" y="3501008"/>
            <a:ext cx="7632848" cy="2923877"/>
          </a:xfrm>
          <a:prstGeom prst="rect">
            <a:avLst/>
          </a:prstGeom>
          <a:noFill/>
        </p:spPr>
        <p:txBody>
          <a:bodyPr wrap="square" rtlCol="0">
            <a:spAutoFit/>
          </a:bodyPr>
          <a:lstStyle/>
          <a:p>
            <a:r>
              <a:rPr lang="ru-RU" sz="2000" dirty="0" smtClean="0"/>
              <a:t>Здоровый образ жизни – образ жизни человека, направленный на профилактику болезней и укрепление здоровья.</a:t>
            </a:r>
          </a:p>
          <a:p>
            <a:r>
              <a:rPr lang="ru-RU" sz="2000" dirty="0"/>
              <a:t> </a:t>
            </a:r>
            <a:r>
              <a:rPr lang="ru-RU" sz="2000" dirty="0" smtClean="0"/>
              <a:t>      </a:t>
            </a:r>
            <a:r>
              <a:rPr lang="ru-RU" sz="2400" dirty="0" smtClean="0"/>
              <a:t>Здоровый</a:t>
            </a:r>
            <a:r>
              <a:rPr lang="ru-RU" sz="2000" dirty="0" smtClean="0"/>
              <a:t> образ жизни помогает нам выполнять наши цели и задачи, успешно реализовать свои планы, справляться с трудностями, а если придется, то и с колоссальными перегрузками. Крепкое здоровье, поддерживаемое и укрепляемое самим человеком, позволит ему прожить долгую и полную радости жизнь.  </a:t>
            </a:r>
            <a:endParaRPr lang="ru-RU" sz="20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80"/>
                                        </p:tgtEl>
                                        <p:attrNameLst>
                                          <p:attrName>style.visibility</p:attrName>
                                        </p:attrNameLst>
                                      </p:cBhvr>
                                      <p:to>
                                        <p:strVal val="visible"/>
                                      </p:to>
                                    </p:set>
                                    <p:anim calcmode="lin" valueType="num">
                                      <p:cBhvr>
                                        <p:cTn id="7" dur="1000" fill="hold"/>
                                        <p:tgtEl>
                                          <p:spTgt spid="3080"/>
                                        </p:tgtEl>
                                        <p:attrNameLst>
                                          <p:attrName>ppt_w</p:attrName>
                                        </p:attrNameLst>
                                      </p:cBhvr>
                                      <p:tavLst>
                                        <p:tav tm="0">
                                          <p:val>
                                            <p:strVal val="#ppt_w*0.70"/>
                                          </p:val>
                                        </p:tav>
                                        <p:tav tm="100000">
                                          <p:val>
                                            <p:strVal val="#ppt_w"/>
                                          </p:val>
                                        </p:tav>
                                      </p:tavLst>
                                    </p:anim>
                                    <p:anim calcmode="lin" valueType="num">
                                      <p:cBhvr>
                                        <p:cTn id="8" dur="1000" fill="hold"/>
                                        <p:tgtEl>
                                          <p:spTgt spid="3080"/>
                                        </p:tgtEl>
                                        <p:attrNameLst>
                                          <p:attrName>ppt_h</p:attrName>
                                        </p:attrNameLst>
                                      </p:cBhvr>
                                      <p:tavLst>
                                        <p:tav tm="0">
                                          <p:val>
                                            <p:strVal val="#ppt_h"/>
                                          </p:val>
                                        </p:tav>
                                        <p:tav tm="100000">
                                          <p:val>
                                            <p:strVal val="#ppt_h"/>
                                          </p:val>
                                        </p:tav>
                                      </p:tavLst>
                                    </p:anim>
                                    <p:animEffect transition="in" filter="fade">
                                      <p:cBhvr>
                                        <p:cTn id="9" dur="10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61" name="Rectangle 5"/>
          <p:cNvSpPr>
            <a:spLocks noGrp="1" noRot="1" noChangeArrowheads="1"/>
          </p:cNvSpPr>
          <p:nvPr>
            <p:ph type="body" sz="half" idx="1"/>
          </p:nvPr>
        </p:nvSpPr>
        <p:spPr>
          <a:xfrm>
            <a:off x="539750" y="2784759"/>
            <a:ext cx="7632848" cy="3740585"/>
          </a:xfrm>
        </p:spPr>
        <p:txBody>
          <a:bodyPr/>
          <a:lstStyle/>
          <a:p>
            <a:r>
              <a:rPr lang="ru-RU" sz="1800" b="1" dirty="0">
                <a:effectLst/>
              </a:rPr>
              <a:t>Тема:</a:t>
            </a:r>
            <a:r>
              <a:rPr lang="ru-RU" sz="1800" dirty="0">
                <a:effectLst/>
              </a:rPr>
              <a:t> «Здоровый образ жизни».</a:t>
            </a:r>
          </a:p>
          <a:p>
            <a:r>
              <a:rPr lang="ru-RU" sz="1800" b="1" dirty="0">
                <a:effectLst/>
              </a:rPr>
              <a:t>Объект проекта</a:t>
            </a:r>
            <a:r>
              <a:rPr lang="ru-RU" sz="1800" dirty="0">
                <a:effectLst/>
              </a:rPr>
              <a:t>: здоровье человека.</a:t>
            </a:r>
          </a:p>
          <a:p>
            <a:r>
              <a:rPr lang="ru-RU" sz="1800" b="1" dirty="0">
                <a:effectLst/>
              </a:rPr>
              <a:t>Предмет проекта</a:t>
            </a:r>
            <a:r>
              <a:rPr lang="ru-RU" sz="1800" dirty="0">
                <a:effectLst/>
              </a:rPr>
              <a:t>: образ жизни человека.</a:t>
            </a:r>
          </a:p>
          <a:p>
            <a:r>
              <a:rPr lang="ru-RU" sz="1800" b="1" dirty="0">
                <a:effectLst/>
              </a:rPr>
              <a:t>Цель проекта</a:t>
            </a:r>
            <a:r>
              <a:rPr lang="ru-RU" sz="1800" dirty="0">
                <a:effectLst/>
              </a:rPr>
              <a:t>:</a:t>
            </a:r>
          </a:p>
          <a:p>
            <a:r>
              <a:rPr lang="ru-RU" sz="1800" dirty="0">
                <a:effectLst/>
              </a:rPr>
              <a:t>•        Показать значимость здорового образа жизни.</a:t>
            </a:r>
          </a:p>
          <a:p>
            <a:r>
              <a:rPr lang="ru-RU" sz="1800" dirty="0">
                <a:effectLst/>
              </a:rPr>
              <a:t>•        Формировать отрицательное отношение к вредным </a:t>
            </a:r>
            <a:r>
              <a:rPr lang="ru-RU" sz="1800" dirty="0" smtClean="0">
                <a:effectLst/>
              </a:rPr>
              <a:t>   привычкам</a:t>
            </a:r>
            <a:r>
              <a:rPr lang="ru-RU" sz="1800" dirty="0">
                <a:effectLst/>
              </a:rPr>
              <a:t>.</a:t>
            </a:r>
          </a:p>
          <a:p>
            <a:r>
              <a:rPr lang="ru-RU" sz="1800" dirty="0">
                <a:effectLst/>
              </a:rPr>
              <a:t>•        Прививать любовь к спорту и физической культуре.</a:t>
            </a:r>
          </a:p>
          <a:p>
            <a:r>
              <a:rPr lang="ru-RU" sz="1800" b="1" dirty="0">
                <a:effectLst/>
              </a:rPr>
              <a:t>Задачи проекта</a:t>
            </a:r>
            <a:r>
              <a:rPr lang="ru-RU" sz="1800" dirty="0">
                <a:effectLst/>
              </a:rPr>
              <a:t>:</a:t>
            </a:r>
          </a:p>
          <a:p>
            <a:r>
              <a:rPr lang="ru-RU" sz="1800" dirty="0">
                <a:effectLst/>
              </a:rPr>
              <a:t>•        Выяснить, что такое здоровье.</a:t>
            </a:r>
          </a:p>
          <a:p>
            <a:r>
              <a:rPr lang="ru-RU" sz="1800" dirty="0">
                <a:effectLst/>
              </a:rPr>
              <a:t>•        Провести анкетирование среди учащихся </a:t>
            </a:r>
            <a:r>
              <a:rPr lang="ru-RU" sz="1800" dirty="0" smtClean="0">
                <a:effectLst/>
              </a:rPr>
              <a:t>класса</a:t>
            </a:r>
            <a:r>
              <a:rPr lang="ru-RU" sz="1800" dirty="0" smtClean="0">
                <a:effectLst/>
              </a:rPr>
              <a:t>.</a:t>
            </a:r>
            <a:r>
              <a:rPr lang="ru-RU" sz="1800" dirty="0">
                <a:effectLst/>
              </a:rPr>
              <a:t> </a:t>
            </a:r>
          </a:p>
          <a:p>
            <a:pPr marL="0" indent="0" eaLnBrk="1" hangingPunct="1">
              <a:buNone/>
              <a:defRPr/>
            </a:pPr>
            <a:endParaRPr lang="ru-RU" sz="1800" dirty="0" smtClean="0"/>
          </a:p>
        </p:txBody>
      </p:sp>
      <p:pic>
        <p:nvPicPr>
          <p:cNvPr id="45063" name="Picture 7" descr="206"/>
          <p:cNvPicPr>
            <a:picLocks noGrp="1" noChangeAspect="1" noChangeArrowheads="1"/>
          </p:cNvPicPr>
          <p:nvPr>
            <p:ph sz="half" idx="2"/>
          </p:nvPr>
        </p:nvPicPr>
        <p:blipFill>
          <a:blip r:embed="rId2"/>
          <a:srcRect/>
          <a:stretch>
            <a:fillRect/>
          </a:stretch>
        </p:blipFill>
        <p:spPr>
          <a:xfrm>
            <a:off x="5988123" y="404664"/>
            <a:ext cx="2616275" cy="2808312"/>
          </a:xfr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45061">
                                            <p:txEl>
                                              <p:pRg st="0" end="0"/>
                                            </p:txEl>
                                          </p:spTgt>
                                        </p:tgtEl>
                                        <p:attrNameLst>
                                          <p:attrName>style.visibility</p:attrName>
                                        </p:attrNameLst>
                                      </p:cBhvr>
                                      <p:to>
                                        <p:strVal val="visible"/>
                                      </p:to>
                                    </p:set>
                                    <p:animEffect transition="in" filter="fade">
                                      <p:cBhvr>
                                        <p:cTn id="7" dur="500"/>
                                        <p:tgtEl>
                                          <p:spTgt spid="45061">
                                            <p:txEl>
                                              <p:pRg st="0" end="0"/>
                                            </p:txEl>
                                          </p:spTgt>
                                        </p:tgtEl>
                                      </p:cBhvr>
                                    </p:animEffect>
                                    <p:anim calcmode="lin" valueType="num">
                                      <p:cBhvr>
                                        <p:cTn id="8" dur="500" fill="hold"/>
                                        <p:tgtEl>
                                          <p:spTgt spid="4506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4506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45061">
                                            <p:txEl>
                                              <p:pRg st="1" end="1"/>
                                            </p:txEl>
                                          </p:spTgt>
                                        </p:tgtEl>
                                        <p:attrNameLst>
                                          <p:attrName>style.visibility</p:attrName>
                                        </p:attrNameLst>
                                      </p:cBhvr>
                                      <p:to>
                                        <p:strVal val="visible"/>
                                      </p:to>
                                    </p:set>
                                    <p:animEffect transition="in" filter="fade">
                                      <p:cBhvr>
                                        <p:cTn id="14" dur="500"/>
                                        <p:tgtEl>
                                          <p:spTgt spid="45061">
                                            <p:txEl>
                                              <p:pRg st="1" end="1"/>
                                            </p:txEl>
                                          </p:spTgt>
                                        </p:tgtEl>
                                      </p:cBhvr>
                                    </p:animEffect>
                                    <p:anim calcmode="lin" valueType="num">
                                      <p:cBhvr>
                                        <p:cTn id="15" dur="500" fill="hold"/>
                                        <p:tgtEl>
                                          <p:spTgt spid="45061">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4506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45061">
                                            <p:txEl>
                                              <p:pRg st="2" end="2"/>
                                            </p:txEl>
                                          </p:spTgt>
                                        </p:tgtEl>
                                        <p:attrNameLst>
                                          <p:attrName>style.visibility</p:attrName>
                                        </p:attrNameLst>
                                      </p:cBhvr>
                                      <p:to>
                                        <p:strVal val="visible"/>
                                      </p:to>
                                    </p:set>
                                    <p:animEffect transition="in" filter="fade">
                                      <p:cBhvr>
                                        <p:cTn id="21" dur="500"/>
                                        <p:tgtEl>
                                          <p:spTgt spid="45061">
                                            <p:txEl>
                                              <p:pRg st="2" end="2"/>
                                            </p:txEl>
                                          </p:spTgt>
                                        </p:tgtEl>
                                      </p:cBhvr>
                                    </p:animEffect>
                                    <p:anim calcmode="lin" valueType="num">
                                      <p:cBhvr>
                                        <p:cTn id="22" dur="500" fill="hold"/>
                                        <p:tgtEl>
                                          <p:spTgt spid="45061">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4506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45061">
                                            <p:txEl>
                                              <p:pRg st="3" end="3"/>
                                            </p:txEl>
                                          </p:spTgt>
                                        </p:tgtEl>
                                        <p:attrNameLst>
                                          <p:attrName>style.visibility</p:attrName>
                                        </p:attrNameLst>
                                      </p:cBhvr>
                                      <p:to>
                                        <p:strVal val="visible"/>
                                      </p:to>
                                    </p:set>
                                    <p:animEffect transition="in" filter="fade">
                                      <p:cBhvr>
                                        <p:cTn id="28" dur="500"/>
                                        <p:tgtEl>
                                          <p:spTgt spid="45061">
                                            <p:txEl>
                                              <p:pRg st="3" end="3"/>
                                            </p:txEl>
                                          </p:spTgt>
                                        </p:tgtEl>
                                      </p:cBhvr>
                                    </p:animEffect>
                                    <p:anim calcmode="lin" valueType="num">
                                      <p:cBhvr>
                                        <p:cTn id="29" dur="500" fill="hold"/>
                                        <p:tgtEl>
                                          <p:spTgt spid="45061">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4506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45061">
                                            <p:txEl>
                                              <p:pRg st="4" end="4"/>
                                            </p:txEl>
                                          </p:spTgt>
                                        </p:tgtEl>
                                        <p:attrNameLst>
                                          <p:attrName>style.visibility</p:attrName>
                                        </p:attrNameLst>
                                      </p:cBhvr>
                                      <p:to>
                                        <p:strVal val="visible"/>
                                      </p:to>
                                    </p:set>
                                    <p:animEffect transition="in" filter="fade">
                                      <p:cBhvr>
                                        <p:cTn id="35" dur="500"/>
                                        <p:tgtEl>
                                          <p:spTgt spid="45061">
                                            <p:txEl>
                                              <p:pRg st="4" end="4"/>
                                            </p:txEl>
                                          </p:spTgt>
                                        </p:tgtEl>
                                      </p:cBhvr>
                                    </p:animEffect>
                                    <p:anim calcmode="lin" valueType="num">
                                      <p:cBhvr>
                                        <p:cTn id="36" dur="500" fill="hold"/>
                                        <p:tgtEl>
                                          <p:spTgt spid="45061">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4506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45061">
                                            <p:txEl>
                                              <p:pRg st="5" end="5"/>
                                            </p:txEl>
                                          </p:spTgt>
                                        </p:tgtEl>
                                        <p:attrNameLst>
                                          <p:attrName>style.visibility</p:attrName>
                                        </p:attrNameLst>
                                      </p:cBhvr>
                                      <p:to>
                                        <p:strVal val="visible"/>
                                      </p:to>
                                    </p:set>
                                    <p:animEffect transition="in" filter="fade">
                                      <p:cBhvr>
                                        <p:cTn id="42" dur="500"/>
                                        <p:tgtEl>
                                          <p:spTgt spid="45061">
                                            <p:txEl>
                                              <p:pRg st="5" end="5"/>
                                            </p:txEl>
                                          </p:spTgt>
                                        </p:tgtEl>
                                      </p:cBhvr>
                                    </p:animEffect>
                                    <p:anim calcmode="lin" valueType="num">
                                      <p:cBhvr>
                                        <p:cTn id="43" dur="500" fill="hold"/>
                                        <p:tgtEl>
                                          <p:spTgt spid="45061">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4506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45061">
                                            <p:txEl>
                                              <p:pRg st="6" end="6"/>
                                            </p:txEl>
                                          </p:spTgt>
                                        </p:tgtEl>
                                        <p:attrNameLst>
                                          <p:attrName>style.visibility</p:attrName>
                                        </p:attrNameLst>
                                      </p:cBhvr>
                                      <p:to>
                                        <p:strVal val="visible"/>
                                      </p:to>
                                    </p:set>
                                    <p:animEffect transition="in" filter="fade">
                                      <p:cBhvr>
                                        <p:cTn id="49" dur="500"/>
                                        <p:tgtEl>
                                          <p:spTgt spid="45061">
                                            <p:txEl>
                                              <p:pRg st="6" end="6"/>
                                            </p:txEl>
                                          </p:spTgt>
                                        </p:tgtEl>
                                      </p:cBhvr>
                                    </p:animEffect>
                                    <p:anim calcmode="lin" valueType="num">
                                      <p:cBhvr>
                                        <p:cTn id="50" dur="500" fill="hold"/>
                                        <p:tgtEl>
                                          <p:spTgt spid="45061">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45061">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45061">
                                            <p:txEl>
                                              <p:pRg st="7" end="7"/>
                                            </p:txEl>
                                          </p:spTgt>
                                        </p:tgtEl>
                                        <p:attrNameLst>
                                          <p:attrName>style.visibility</p:attrName>
                                        </p:attrNameLst>
                                      </p:cBhvr>
                                      <p:to>
                                        <p:strVal val="visible"/>
                                      </p:to>
                                    </p:set>
                                    <p:animEffect transition="in" filter="fade">
                                      <p:cBhvr>
                                        <p:cTn id="56" dur="500"/>
                                        <p:tgtEl>
                                          <p:spTgt spid="45061">
                                            <p:txEl>
                                              <p:pRg st="7" end="7"/>
                                            </p:txEl>
                                          </p:spTgt>
                                        </p:tgtEl>
                                      </p:cBhvr>
                                    </p:animEffect>
                                    <p:anim calcmode="lin" valueType="num">
                                      <p:cBhvr>
                                        <p:cTn id="57" dur="500" fill="hold"/>
                                        <p:tgtEl>
                                          <p:spTgt spid="45061">
                                            <p:txEl>
                                              <p:pRg st="7" end="7"/>
                                            </p:txEl>
                                          </p:spTgt>
                                        </p:tgtEl>
                                        <p:attrNameLst>
                                          <p:attrName>ppt_x</p:attrName>
                                        </p:attrNameLst>
                                      </p:cBhvr>
                                      <p:tavLst>
                                        <p:tav tm="0">
                                          <p:val>
                                            <p:strVal val="#ppt_x"/>
                                          </p:val>
                                        </p:tav>
                                        <p:tav tm="100000">
                                          <p:val>
                                            <p:strVal val="#ppt_x"/>
                                          </p:val>
                                        </p:tav>
                                      </p:tavLst>
                                    </p:anim>
                                    <p:anim calcmode="lin" valueType="num">
                                      <p:cBhvr>
                                        <p:cTn id="58" dur="500" fill="hold"/>
                                        <p:tgtEl>
                                          <p:spTgt spid="4506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1" fill="hold">
                                          <p:stCondLst>
                                            <p:cond delay="0"/>
                                          </p:stCondLst>
                                        </p:cTn>
                                        <p:tgtEl>
                                          <p:spTgt spid="45061">
                                            <p:txEl>
                                              <p:pRg st="8" end="8"/>
                                            </p:txEl>
                                          </p:spTgt>
                                        </p:tgtEl>
                                        <p:attrNameLst>
                                          <p:attrName>style.visibility</p:attrName>
                                        </p:attrNameLst>
                                      </p:cBhvr>
                                      <p:to>
                                        <p:strVal val="visible"/>
                                      </p:to>
                                    </p:set>
                                    <p:animEffect transition="in" filter="fade">
                                      <p:cBhvr>
                                        <p:cTn id="63" dur="500"/>
                                        <p:tgtEl>
                                          <p:spTgt spid="45061">
                                            <p:txEl>
                                              <p:pRg st="8" end="8"/>
                                            </p:txEl>
                                          </p:spTgt>
                                        </p:tgtEl>
                                      </p:cBhvr>
                                    </p:animEffect>
                                    <p:anim calcmode="lin" valueType="num">
                                      <p:cBhvr>
                                        <p:cTn id="64" dur="500" fill="hold"/>
                                        <p:tgtEl>
                                          <p:spTgt spid="45061">
                                            <p:txEl>
                                              <p:pRg st="8" end="8"/>
                                            </p:txEl>
                                          </p:spTgt>
                                        </p:tgtEl>
                                        <p:attrNameLst>
                                          <p:attrName>ppt_x</p:attrName>
                                        </p:attrNameLst>
                                      </p:cBhvr>
                                      <p:tavLst>
                                        <p:tav tm="0">
                                          <p:val>
                                            <p:strVal val="#ppt_x"/>
                                          </p:val>
                                        </p:tav>
                                        <p:tav tm="100000">
                                          <p:val>
                                            <p:strVal val="#ppt_x"/>
                                          </p:val>
                                        </p:tav>
                                      </p:tavLst>
                                    </p:anim>
                                    <p:anim calcmode="lin" valueType="num">
                                      <p:cBhvr>
                                        <p:cTn id="65" dur="500" fill="hold"/>
                                        <p:tgtEl>
                                          <p:spTgt spid="45061">
                                            <p:txEl>
                                              <p:pRg st="8" end="8"/>
                                            </p:txEl>
                                          </p:spTgt>
                                        </p:tgtEl>
                                        <p:attrNameLst>
                                          <p:attrName>ppt_y</p:attrName>
                                        </p:attrNameLst>
                                      </p:cBhvr>
                                      <p:tavLst>
                                        <p:tav tm="0">
                                          <p:val>
                                            <p:strVal val="#ppt_y+.05"/>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4" presetClass="entr" presetSubtype="0" fill="hold" grpId="0" nodeType="clickEffect">
                                  <p:stCondLst>
                                    <p:cond delay="0"/>
                                  </p:stCondLst>
                                  <p:childTnLst>
                                    <p:set>
                                      <p:cBhvr>
                                        <p:cTn id="69" dur="1" fill="hold">
                                          <p:stCondLst>
                                            <p:cond delay="0"/>
                                          </p:stCondLst>
                                        </p:cTn>
                                        <p:tgtEl>
                                          <p:spTgt spid="45061">
                                            <p:txEl>
                                              <p:pRg st="9" end="9"/>
                                            </p:txEl>
                                          </p:spTgt>
                                        </p:tgtEl>
                                        <p:attrNameLst>
                                          <p:attrName>style.visibility</p:attrName>
                                        </p:attrNameLst>
                                      </p:cBhvr>
                                      <p:to>
                                        <p:strVal val="visible"/>
                                      </p:to>
                                    </p:set>
                                    <p:animEffect transition="in" filter="fade">
                                      <p:cBhvr>
                                        <p:cTn id="70" dur="500"/>
                                        <p:tgtEl>
                                          <p:spTgt spid="45061">
                                            <p:txEl>
                                              <p:pRg st="9" end="9"/>
                                            </p:txEl>
                                          </p:spTgt>
                                        </p:tgtEl>
                                      </p:cBhvr>
                                    </p:animEffect>
                                    <p:anim calcmode="lin" valueType="num">
                                      <p:cBhvr>
                                        <p:cTn id="71" dur="500" fill="hold"/>
                                        <p:tgtEl>
                                          <p:spTgt spid="45061">
                                            <p:txEl>
                                              <p:pRg st="9" end="9"/>
                                            </p:txEl>
                                          </p:spTgt>
                                        </p:tgtEl>
                                        <p:attrNameLst>
                                          <p:attrName>ppt_x</p:attrName>
                                        </p:attrNameLst>
                                      </p:cBhvr>
                                      <p:tavLst>
                                        <p:tav tm="0">
                                          <p:val>
                                            <p:strVal val="#ppt_x"/>
                                          </p:val>
                                        </p:tav>
                                        <p:tav tm="100000">
                                          <p:val>
                                            <p:strVal val="#ppt_x"/>
                                          </p:val>
                                        </p:tav>
                                      </p:tavLst>
                                    </p:anim>
                                    <p:anim calcmode="lin" valueType="num">
                                      <p:cBhvr>
                                        <p:cTn id="72" dur="500" fill="hold"/>
                                        <p:tgtEl>
                                          <p:spTgt spid="45061">
                                            <p:txEl>
                                              <p:pRg st="9" end="9"/>
                                            </p:txEl>
                                          </p:spTgt>
                                        </p:tgtEl>
                                        <p:attrNameLst>
                                          <p:attrName>ppt_y</p:attrName>
                                        </p:attrNameLst>
                                      </p:cBhvr>
                                      <p:tavLst>
                                        <p:tav tm="0">
                                          <p:val>
                                            <p:strVal val="#ppt_y+.05"/>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45063"/>
                                        </p:tgtEl>
                                        <p:attrNameLst>
                                          <p:attrName>style.visibility</p:attrName>
                                        </p:attrNameLst>
                                      </p:cBhvr>
                                      <p:to>
                                        <p:strVal val="visible"/>
                                      </p:to>
                                    </p:set>
                                    <p:animEffect transition="in" filter="circle(in)">
                                      <p:cBhvr>
                                        <p:cTn id="77" dur="2000"/>
                                        <p:tgtEl>
                                          <p:spTgt spid="450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4" name="Rectangle 4"/>
          <p:cNvSpPr>
            <a:spLocks noGrp="1" noRot="1" noChangeArrowheads="1"/>
          </p:cNvSpPr>
          <p:nvPr>
            <p:ph type="title"/>
          </p:nvPr>
        </p:nvSpPr>
        <p:spPr>
          <a:xfrm>
            <a:off x="2987824" y="1341438"/>
            <a:ext cx="5832648" cy="791418"/>
          </a:xfrm>
        </p:spPr>
        <p:txBody>
          <a:bodyPr/>
          <a:lstStyle/>
          <a:p>
            <a:pPr eaLnBrk="1" hangingPunct="1">
              <a:defRPr/>
            </a:pPr>
            <a:r>
              <a:rPr lang="ru-RU" dirty="0" smtClean="0"/>
              <a:t>  </a:t>
            </a:r>
            <a:r>
              <a:rPr lang="ru-RU" sz="2400" dirty="0" smtClean="0"/>
              <a:t>Гипотеза:</a:t>
            </a:r>
            <a:br>
              <a:rPr lang="ru-RU" sz="2400" dirty="0" smtClean="0"/>
            </a:br>
            <a:r>
              <a:rPr lang="ru-RU" sz="2400" dirty="0" smtClean="0"/>
              <a:t>если все мои одноклассники будут придерживаться здорового образа жизни и полюбят спорт, то это положительно отразится на их здоровье: снизится уровень заболеваемости в классе; увеличится число учащихся, занятых в  кружках и секциях.</a:t>
            </a:r>
            <a:endParaRPr lang="ru-RU" dirty="0" smtClean="0"/>
          </a:p>
        </p:txBody>
      </p:sp>
      <p:pic>
        <p:nvPicPr>
          <p:cNvPr id="87046" name="Picture 6" descr="gg"/>
          <p:cNvPicPr>
            <a:picLocks noChangeAspect="1" noChangeArrowheads="1"/>
          </p:cNvPicPr>
          <p:nvPr/>
        </p:nvPicPr>
        <p:blipFill>
          <a:blip r:embed="rId2"/>
          <a:srcRect/>
          <a:stretch>
            <a:fillRect/>
          </a:stretch>
        </p:blipFill>
        <p:spPr bwMode="auto">
          <a:xfrm>
            <a:off x="179512" y="229394"/>
            <a:ext cx="2808312" cy="2479526"/>
          </a:xfrm>
          <a:prstGeom prst="rect">
            <a:avLst/>
          </a:prstGeom>
          <a:noFill/>
          <a:ln w="9525">
            <a:noFill/>
            <a:miter lim="800000"/>
            <a:headEnd/>
            <a:tailEnd/>
          </a:ln>
        </p:spPr>
      </p:pic>
      <p:pic>
        <p:nvPicPr>
          <p:cNvPr id="87053" name="Picture 13" descr="PA080006"/>
          <p:cNvPicPr>
            <a:picLocks noChangeAspect="1" noChangeArrowheads="1"/>
          </p:cNvPicPr>
          <p:nvPr/>
        </p:nvPicPr>
        <p:blipFill>
          <a:blip r:embed="rId3"/>
          <a:srcRect/>
          <a:stretch>
            <a:fillRect/>
          </a:stretch>
        </p:blipFill>
        <p:spPr bwMode="auto">
          <a:xfrm>
            <a:off x="5724128" y="3789040"/>
            <a:ext cx="3240360" cy="2628131"/>
          </a:xfrm>
          <a:prstGeom prst="rect">
            <a:avLst/>
          </a:prstGeom>
          <a:noFill/>
          <a:ln w="9525">
            <a:noFill/>
            <a:miter lim="800000"/>
            <a:headEnd/>
            <a:tailEnd/>
          </a:ln>
        </p:spPr>
      </p:pic>
      <p:sp>
        <p:nvSpPr>
          <p:cNvPr id="87059" name="Line 19"/>
          <p:cNvSpPr>
            <a:spLocks noChangeShapeType="1"/>
          </p:cNvSpPr>
          <p:nvPr/>
        </p:nvSpPr>
        <p:spPr bwMode="auto">
          <a:xfrm flipH="1">
            <a:off x="2051050" y="1341438"/>
            <a:ext cx="288925" cy="287337"/>
          </a:xfrm>
          <a:prstGeom prst="line">
            <a:avLst/>
          </a:prstGeom>
          <a:noFill/>
          <a:ln w="9525">
            <a:solidFill>
              <a:schemeClr val="tx1"/>
            </a:solidFill>
            <a:round/>
            <a:headEnd/>
            <a:tailEnd type="triangle" w="med" len="med"/>
          </a:ln>
        </p:spPr>
        <p:txBody>
          <a:bodyPr/>
          <a:lstStyle/>
          <a:p>
            <a:endParaRPr lang="ru-RU"/>
          </a:p>
        </p:txBody>
      </p:sp>
      <p:sp>
        <p:nvSpPr>
          <p:cNvPr id="2" name="TextBox 1"/>
          <p:cNvSpPr txBox="1"/>
          <p:nvPr/>
        </p:nvSpPr>
        <p:spPr>
          <a:xfrm>
            <a:off x="539553" y="3933056"/>
            <a:ext cx="5328592" cy="1938992"/>
          </a:xfrm>
          <a:prstGeom prst="rect">
            <a:avLst/>
          </a:prstGeom>
          <a:noFill/>
        </p:spPr>
        <p:txBody>
          <a:bodyPr wrap="square" rtlCol="0">
            <a:spAutoFit/>
          </a:bodyPr>
          <a:lstStyle/>
          <a:p>
            <a:r>
              <a:rPr lang="ru-RU" sz="2400" dirty="0" smtClean="0"/>
              <a:t>Методы проекта:</a:t>
            </a:r>
          </a:p>
          <a:p>
            <a:r>
              <a:rPr lang="ru-RU" sz="2400" dirty="0" smtClean="0"/>
              <a:t>•теоретические – изучение информации;</a:t>
            </a:r>
          </a:p>
          <a:p>
            <a:r>
              <a:rPr lang="ru-RU" sz="2400" dirty="0" smtClean="0"/>
              <a:t>•практические – анкетирование учащихся.</a:t>
            </a:r>
            <a:endParaRPr lang="ru-RU" sz="2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7044"/>
                                        </p:tgtEl>
                                        <p:attrNameLst>
                                          <p:attrName>style.visibility</p:attrName>
                                        </p:attrNameLst>
                                      </p:cBhvr>
                                      <p:to>
                                        <p:strVal val="visible"/>
                                      </p:to>
                                    </p:set>
                                    <p:anim calcmode="lin" valueType="num">
                                      <p:cBhvr>
                                        <p:cTn id="7" dur="1000" fill="hold"/>
                                        <p:tgtEl>
                                          <p:spTgt spid="87044"/>
                                        </p:tgtEl>
                                        <p:attrNameLst>
                                          <p:attrName>ppt_x</p:attrName>
                                        </p:attrNameLst>
                                      </p:cBhvr>
                                      <p:tavLst>
                                        <p:tav tm="0">
                                          <p:val>
                                            <p:strVal val="#ppt_x-.2"/>
                                          </p:val>
                                        </p:tav>
                                        <p:tav tm="100000">
                                          <p:val>
                                            <p:strVal val="#ppt_x"/>
                                          </p:val>
                                        </p:tav>
                                      </p:tavLst>
                                    </p:anim>
                                    <p:anim calcmode="lin" valueType="num">
                                      <p:cBhvr>
                                        <p:cTn id="8" dur="1000" fill="hold"/>
                                        <p:tgtEl>
                                          <p:spTgt spid="87044"/>
                                        </p:tgtEl>
                                        <p:attrNameLst>
                                          <p:attrName>ppt_y</p:attrName>
                                        </p:attrNameLst>
                                      </p:cBhvr>
                                      <p:tavLst>
                                        <p:tav tm="0">
                                          <p:val>
                                            <p:strVal val="#ppt_y"/>
                                          </p:val>
                                        </p:tav>
                                        <p:tav tm="100000">
                                          <p:val>
                                            <p:strVal val="#ppt_y"/>
                                          </p:val>
                                        </p:tav>
                                      </p:tavLst>
                                    </p:anim>
                                    <p:animEffect transition="in" filter="wipe(right)" prLst="gradientSize: 0.1">
                                      <p:cBhvr>
                                        <p:cTn id="9" dur="1000"/>
                                        <p:tgtEl>
                                          <p:spTgt spid="87044"/>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87059"/>
                                        </p:tgtEl>
                                        <p:attrNameLst>
                                          <p:attrName>style.visibility</p:attrName>
                                        </p:attrNameLst>
                                      </p:cBhvr>
                                      <p:to>
                                        <p:strVal val="visible"/>
                                      </p:to>
                                    </p:set>
                                    <p:anim calcmode="lin" valueType="num">
                                      <p:cBhvr>
                                        <p:cTn id="14" dur="500" fill="hold"/>
                                        <p:tgtEl>
                                          <p:spTgt spid="87059"/>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7059"/>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7059"/>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7059"/>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7046"/>
                                        </p:tgtEl>
                                        <p:attrNameLst>
                                          <p:attrName>style.visibility</p:attrName>
                                        </p:attrNameLst>
                                      </p:cBhvr>
                                      <p:to>
                                        <p:strVal val="visible"/>
                                      </p:to>
                                    </p:set>
                                    <p:animEffect transition="in" filter="circle(in)">
                                      <p:cBhvr>
                                        <p:cTn id="22" dur="500"/>
                                        <p:tgtEl>
                                          <p:spTgt spid="8704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87053"/>
                                        </p:tgtEl>
                                        <p:attrNameLst>
                                          <p:attrName>style.visibility</p:attrName>
                                        </p:attrNameLst>
                                      </p:cBhvr>
                                      <p:to>
                                        <p:strVal val="visible"/>
                                      </p:to>
                                    </p:set>
                                    <p:animEffect transition="in" filter="circle(in)">
                                      <p:cBhvr>
                                        <p:cTn id="27" dur="500"/>
                                        <p:tgtEl>
                                          <p:spTgt spid="87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p:bldP spid="8705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5" name="Rectangle 5"/>
          <p:cNvSpPr>
            <a:spLocks noGrp="1" noRot="1" noChangeArrowheads="1"/>
          </p:cNvSpPr>
          <p:nvPr>
            <p:ph type="body" sz="half" idx="1"/>
          </p:nvPr>
        </p:nvSpPr>
        <p:spPr>
          <a:xfrm>
            <a:off x="395536" y="2924944"/>
            <a:ext cx="7938591" cy="2808312"/>
          </a:xfrm>
        </p:spPr>
        <p:txBody>
          <a:bodyPr/>
          <a:lstStyle/>
          <a:p>
            <a:pPr marL="0" indent="0" eaLnBrk="1" hangingPunct="1">
              <a:buNone/>
              <a:defRPr/>
            </a:pPr>
            <a:r>
              <a:rPr lang="ru-RU" sz="2400" dirty="0" smtClean="0"/>
              <a:t>Здоровье – бесценное богатство каждого человека в отдельности, и всего общества в целом. При встречах и расставаниях с близкими нам людьми мы всегда желаем им хорошего здоровья, потому что это – главное условие полноценной и счастливой жизни.</a:t>
            </a:r>
          </a:p>
        </p:txBody>
      </p:sp>
      <p:pic>
        <p:nvPicPr>
          <p:cNvPr id="92168" name="Picture 8" descr="tetatet_centenarians"/>
          <p:cNvPicPr>
            <a:picLocks noGrp="1" noChangeAspect="1" noChangeArrowheads="1"/>
          </p:cNvPicPr>
          <p:nvPr>
            <p:ph sz="quarter" idx="3"/>
          </p:nvPr>
        </p:nvPicPr>
        <p:blipFill>
          <a:blip r:embed="rId2"/>
          <a:srcRect/>
          <a:stretch>
            <a:fillRect/>
          </a:stretch>
        </p:blipFill>
        <p:spPr>
          <a:xfrm>
            <a:off x="5004048" y="332656"/>
            <a:ext cx="3889623" cy="2376264"/>
          </a:xfr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92165">
                                            <p:txEl>
                                              <p:pRg st="0" end="0"/>
                                            </p:txEl>
                                          </p:spTgt>
                                        </p:tgtEl>
                                        <p:attrNameLst>
                                          <p:attrName>style.visibility</p:attrName>
                                        </p:attrNameLst>
                                      </p:cBhvr>
                                      <p:to>
                                        <p:strVal val="visible"/>
                                      </p:to>
                                    </p:set>
                                    <p:animEffect transition="in" filter="fade">
                                      <p:cBhvr>
                                        <p:cTn id="7" dur="500"/>
                                        <p:tgtEl>
                                          <p:spTgt spid="92165">
                                            <p:txEl>
                                              <p:pRg st="0" end="0"/>
                                            </p:txEl>
                                          </p:spTgt>
                                        </p:tgtEl>
                                      </p:cBhvr>
                                    </p:animEffect>
                                    <p:anim calcmode="lin" valueType="num">
                                      <p:cBhvr>
                                        <p:cTn id="8" dur="500" fill="hold"/>
                                        <p:tgtEl>
                                          <p:spTgt spid="9216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9216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2168"/>
                                        </p:tgtEl>
                                        <p:attrNameLst>
                                          <p:attrName>style.visibility</p:attrName>
                                        </p:attrNameLst>
                                      </p:cBhvr>
                                      <p:to>
                                        <p:strVal val="visible"/>
                                      </p:to>
                                    </p:set>
                                    <p:animEffect transition="in" filter="circle(in)">
                                      <p:cBhvr>
                                        <p:cTn id="14" dur="2000"/>
                                        <p:tgtEl>
                                          <p:spTgt spid="92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9160" name="Picture 8" descr="1235030638_istockinsomnia"/>
          <p:cNvPicPr>
            <a:picLocks noChangeAspect="1" noChangeArrowheads="1"/>
          </p:cNvPicPr>
          <p:nvPr/>
        </p:nvPicPr>
        <p:blipFill>
          <a:blip r:embed="rId2"/>
          <a:srcRect/>
          <a:stretch>
            <a:fillRect/>
          </a:stretch>
        </p:blipFill>
        <p:spPr bwMode="auto">
          <a:xfrm>
            <a:off x="5796136" y="404664"/>
            <a:ext cx="2952750" cy="2304256"/>
          </a:xfrm>
          <a:prstGeom prst="rect">
            <a:avLst/>
          </a:prstGeom>
          <a:noFill/>
          <a:ln w="9525">
            <a:noFill/>
            <a:miter lim="800000"/>
            <a:headEnd/>
            <a:tailEnd/>
          </a:ln>
        </p:spPr>
      </p:pic>
      <p:sp>
        <p:nvSpPr>
          <p:cNvPr id="3" name="TextBox 2"/>
          <p:cNvSpPr txBox="1"/>
          <p:nvPr/>
        </p:nvSpPr>
        <p:spPr>
          <a:xfrm>
            <a:off x="755576" y="3212976"/>
            <a:ext cx="6728765" cy="3046988"/>
          </a:xfrm>
          <a:prstGeom prst="rect">
            <a:avLst/>
          </a:prstGeom>
          <a:noFill/>
        </p:spPr>
        <p:txBody>
          <a:bodyPr wrap="none" rtlCol="0">
            <a:spAutoFit/>
          </a:bodyPr>
          <a:lstStyle/>
          <a:p>
            <a:r>
              <a:rPr lang="ru-RU" sz="2400" dirty="0" smtClean="0"/>
              <a:t>Основы здорового образа жизни школьников:</a:t>
            </a:r>
          </a:p>
          <a:p>
            <a:r>
              <a:rPr lang="ru-RU" sz="2400" dirty="0"/>
              <a:t> </a:t>
            </a:r>
            <a:r>
              <a:rPr lang="ru-RU" sz="2400" dirty="0" smtClean="0"/>
              <a:t>    •Правильное питание.</a:t>
            </a:r>
          </a:p>
          <a:p>
            <a:r>
              <a:rPr lang="ru-RU" sz="2400" dirty="0"/>
              <a:t> </a:t>
            </a:r>
            <a:r>
              <a:rPr lang="ru-RU" sz="2400" dirty="0" smtClean="0"/>
              <a:t>    •Режим труда и отдыха.</a:t>
            </a:r>
          </a:p>
          <a:p>
            <a:r>
              <a:rPr lang="ru-RU" sz="2400" dirty="0"/>
              <a:t> </a:t>
            </a:r>
            <a:r>
              <a:rPr lang="ru-RU" sz="2400" dirty="0" smtClean="0"/>
              <a:t>    •Режим сна.</a:t>
            </a:r>
          </a:p>
          <a:p>
            <a:r>
              <a:rPr lang="ru-RU" sz="2400" dirty="0"/>
              <a:t> </a:t>
            </a:r>
            <a:r>
              <a:rPr lang="ru-RU" sz="2400" dirty="0" smtClean="0"/>
              <a:t>    •Физическая нагрузка.</a:t>
            </a:r>
          </a:p>
          <a:p>
            <a:r>
              <a:rPr lang="ru-RU" sz="2400" dirty="0"/>
              <a:t> </a:t>
            </a:r>
            <a:r>
              <a:rPr lang="ru-RU" sz="2400" dirty="0" smtClean="0"/>
              <a:t>    •Закаливание.</a:t>
            </a:r>
          </a:p>
          <a:p>
            <a:r>
              <a:rPr lang="ru-RU" sz="2400" dirty="0"/>
              <a:t> </a:t>
            </a:r>
            <a:r>
              <a:rPr lang="ru-RU" sz="2400" dirty="0" smtClean="0"/>
              <a:t>    •Личная гигиена.</a:t>
            </a:r>
          </a:p>
          <a:p>
            <a:r>
              <a:rPr lang="ru-RU" sz="2400" dirty="0"/>
              <a:t> </a:t>
            </a:r>
            <a:r>
              <a:rPr lang="ru-RU" sz="2400" dirty="0" smtClean="0"/>
              <a:t>    Профилактика вредных привычек.   </a:t>
            </a:r>
            <a:endParaRPr lang="ru-RU" sz="2400" dirty="0"/>
          </a:p>
        </p:txBody>
      </p:sp>
      <p:pic>
        <p:nvPicPr>
          <p:cNvPr id="1028" name="Picture 4" descr="http://my-madonna.ru/media/articles/e5279da54457ecead0ed1ac03eb87ab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575" y="404664"/>
            <a:ext cx="3408313" cy="2304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9160"/>
                                        </p:tgtEl>
                                        <p:attrNameLst>
                                          <p:attrName>style.visibility</p:attrName>
                                        </p:attrNameLst>
                                      </p:cBhvr>
                                      <p:to>
                                        <p:strVal val="visible"/>
                                      </p:to>
                                    </p:set>
                                    <p:animEffect transition="in" filter="circle(in)">
                                      <p:cBhvr>
                                        <p:cTn id="7" dur="2000"/>
                                        <p:tgtEl>
                                          <p:spTgt spid="49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6" name="Rectangle 4"/>
          <p:cNvSpPr>
            <a:spLocks noGrp="1" noRot="1" noChangeArrowheads="1"/>
          </p:cNvSpPr>
          <p:nvPr>
            <p:ph type="body" sz="half" idx="1"/>
          </p:nvPr>
        </p:nvSpPr>
        <p:spPr>
          <a:xfrm>
            <a:off x="301625" y="2492896"/>
            <a:ext cx="8590855" cy="3606279"/>
          </a:xfrm>
        </p:spPr>
        <p:txBody>
          <a:bodyPr/>
          <a:lstStyle/>
          <a:p>
            <a:pPr marL="0" indent="0" eaLnBrk="1" hangingPunct="1">
              <a:buNone/>
              <a:defRPr/>
            </a:pPr>
            <a:r>
              <a:rPr lang="ru-RU" sz="2400" dirty="0" smtClean="0"/>
              <a:t>Правильное питание:</a:t>
            </a:r>
          </a:p>
          <a:p>
            <a:pPr marL="0" indent="0" eaLnBrk="1" hangingPunct="1">
              <a:buNone/>
              <a:defRPr/>
            </a:pPr>
            <a:r>
              <a:rPr lang="ru-RU" sz="2400" dirty="0" smtClean="0"/>
              <a:t>Чтобы ходить, бегать, прыгать, дышать, смеяться, работать, чтобы жить, нужно принимать пищу.</a:t>
            </a:r>
          </a:p>
          <a:p>
            <a:pPr marL="0" indent="0" eaLnBrk="1" hangingPunct="1">
              <a:buNone/>
              <a:defRPr/>
            </a:pPr>
            <a:r>
              <a:rPr lang="ru-RU" sz="2400" dirty="0" smtClean="0"/>
              <a:t>Освоение школьных программ требует от детей высокой умственной активности. Маленький человек, приобщающийся к знаниям, не только выполняет тяжелый труд, но одновременно и растет, развивается, и для всего этого он должен получать полноценное питание. </a:t>
            </a:r>
          </a:p>
        </p:txBody>
      </p:sp>
      <p:pic>
        <p:nvPicPr>
          <p:cNvPr id="64527" name="Picture 15" descr="45c9c13b10db1"/>
          <p:cNvPicPr>
            <a:picLocks noGrp="1" noChangeAspect="1" noChangeArrowheads="1"/>
          </p:cNvPicPr>
          <p:nvPr>
            <p:ph sz="half" idx="2"/>
          </p:nvPr>
        </p:nvPicPr>
        <p:blipFill>
          <a:blip r:embed="rId2"/>
          <a:srcRect/>
          <a:stretch>
            <a:fillRect/>
          </a:stretch>
        </p:blipFill>
        <p:spPr>
          <a:xfrm>
            <a:off x="5436096" y="188640"/>
            <a:ext cx="3527871" cy="2304256"/>
          </a:xfr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64516">
                                            <p:txEl>
                                              <p:pRg st="0" end="0"/>
                                            </p:txEl>
                                          </p:spTgt>
                                        </p:tgtEl>
                                        <p:attrNameLst>
                                          <p:attrName>style.visibility</p:attrName>
                                        </p:attrNameLst>
                                      </p:cBhvr>
                                      <p:to>
                                        <p:strVal val="visible"/>
                                      </p:to>
                                    </p:set>
                                    <p:animEffect transition="in" filter="fade">
                                      <p:cBhvr>
                                        <p:cTn id="7" dur="500"/>
                                        <p:tgtEl>
                                          <p:spTgt spid="64516">
                                            <p:txEl>
                                              <p:pRg st="0" end="0"/>
                                            </p:txEl>
                                          </p:spTgt>
                                        </p:tgtEl>
                                      </p:cBhvr>
                                    </p:animEffect>
                                    <p:anim calcmode="lin" valueType="num">
                                      <p:cBhvr>
                                        <p:cTn id="8" dur="500" fill="hold"/>
                                        <p:tgtEl>
                                          <p:spTgt spid="6451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4516">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4516">
                                            <p:txEl>
                                              <p:pRg st="1" end="1"/>
                                            </p:txEl>
                                          </p:spTgt>
                                        </p:tgtEl>
                                        <p:attrNameLst>
                                          <p:attrName>style.visibility</p:attrName>
                                        </p:attrNameLst>
                                      </p:cBhvr>
                                      <p:to>
                                        <p:strVal val="visible"/>
                                      </p:to>
                                    </p:set>
                                    <p:animEffect transition="in" filter="fade">
                                      <p:cBhvr>
                                        <p:cTn id="14" dur="500"/>
                                        <p:tgtEl>
                                          <p:spTgt spid="64516">
                                            <p:txEl>
                                              <p:pRg st="1" end="1"/>
                                            </p:txEl>
                                          </p:spTgt>
                                        </p:tgtEl>
                                      </p:cBhvr>
                                    </p:animEffect>
                                    <p:anim calcmode="lin" valueType="num">
                                      <p:cBhvr>
                                        <p:cTn id="15" dur="500" fill="hold"/>
                                        <p:tgtEl>
                                          <p:spTgt spid="64516">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64516">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64516">
                                            <p:txEl>
                                              <p:pRg st="2" end="2"/>
                                            </p:txEl>
                                          </p:spTgt>
                                        </p:tgtEl>
                                        <p:attrNameLst>
                                          <p:attrName>style.visibility</p:attrName>
                                        </p:attrNameLst>
                                      </p:cBhvr>
                                      <p:to>
                                        <p:strVal val="visible"/>
                                      </p:to>
                                    </p:set>
                                    <p:animEffect transition="in" filter="fade">
                                      <p:cBhvr>
                                        <p:cTn id="21" dur="500"/>
                                        <p:tgtEl>
                                          <p:spTgt spid="64516">
                                            <p:txEl>
                                              <p:pRg st="2" end="2"/>
                                            </p:txEl>
                                          </p:spTgt>
                                        </p:tgtEl>
                                      </p:cBhvr>
                                    </p:animEffect>
                                    <p:anim calcmode="lin" valueType="num">
                                      <p:cBhvr>
                                        <p:cTn id="22" dur="500" fill="hold"/>
                                        <p:tgtEl>
                                          <p:spTgt spid="64516">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64516">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64527"/>
                                        </p:tgtEl>
                                        <p:attrNameLst>
                                          <p:attrName>style.visibility</p:attrName>
                                        </p:attrNameLst>
                                      </p:cBhvr>
                                      <p:to>
                                        <p:strVal val="visible"/>
                                      </p:to>
                                    </p:set>
                                    <p:animEffect transition="in" filter="circle(in)">
                                      <p:cBhvr>
                                        <p:cTn id="28" dur="2000"/>
                                        <p:tgtEl>
                                          <p:spTgt spid="6452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64527"/>
                                        </p:tgtEl>
                                        <p:attrNameLst>
                                          <p:attrName>ppt_x</p:attrName>
                                        </p:attrNameLst>
                                      </p:cBhvr>
                                      <p:tavLst>
                                        <p:tav tm="0">
                                          <p:val>
                                            <p:strVal val="ppt_x"/>
                                          </p:val>
                                        </p:tav>
                                        <p:tav tm="100000">
                                          <p:val>
                                            <p:strVal val="ppt_x"/>
                                          </p:val>
                                        </p:tav>
                                      </p:tavLst>
                                    </p:anim>
                                    <p:anim calcmode="lin" valueType="num">
                                      <p:cBhvr additive="base">
                                        <p:cTn id="33" dur="500"/>
                                        <p:tgtEl>
                                          <p:spTgt spid="64527"/>
                                        </p:tgtEl>
                                        <p:attrNameLst>
                                          <p:attrName>ppt_y</p:attrName>
                                        </p:attrNameLst>
                                      </p:cBhvr>
                                      <p:tavLst>
                                        <p:tav tm="0">
                                          <p:val>
                                            <p:strVal val="ppt_y"/>
                                          </p:val>
                                        </p:tav>
                                        <p:tav tm="100000">
                                          <p:val>
                                            <p:strVal val="1+ppt_h/2"/>
                                          </p:val>
                                        </p:tav>
                                      </p:tavLst>
                                    </p:anim>
                                    <p:set>
                                      <p:cBhvr>
                                        <p:cTn id="34" dur="1" fill="hold">
                                          <p:stCondLst>
                                            <p:cond delay="499"/>
                                          </p:stCondLst>
                                        </p:cTn>
                                        <p:tgtEl>
                                          <p:spTgt spid="645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04" name="Picture 4" descr="004"/>
          <p:cNvPicPr>
            <a:picLocks noChangeAspect="1" noChangeArrowheads="1"/>
          </p:cNvPicPr>
          <p:nvPr/>
        </p:nvPicPr>
        <p:blipFill>
          <a:blip r:embed="rId2"/>
          <a:srcRect/>
          <a:stretch>
            <a:fillRect/>
          </a:stretch>
        </p:blipFill>
        <p:spPr bwMode="auto">
          <a:xfrm>
            <a:off x="4932040" y="116632"/>
            <a:ext cx="4067944" cy="2808312"/>
          </a:xfrm>
          <a:prstGeom prst="rect">
            <a:avLst/>
          </a:prstGeom>
          <a:noFill/>
          <a:ln w="9525">
            <a:noFill/>
            <a:miter lim="800000"/>
            <a:headEnd/>
            <a:tailEnd/>
          </a:ln>
        </p:spPr>
      </p:pic>
      <p:sp>
        <p:nvSpPr>
          <p:cNvPr id="2" name="TextBox 1"/>
          <p:cNvSpPr txBox="1"/>
          <p:nvPr/>
        </p:nvSpPr>
        <p:spPr>
          <a:xfrm>
            <a:off x="683568" y="3212976"/>
            <a:ext cx="7920880" cy="3046988"/>
          </a:xfrm>
          <a:prstGeom prst="rect">
            <a:avLst/>
          </a:prstGeom>
          <a:noFill/>
        </p:spPr>
        <p:txBody>
          <a:bodyPr wrap="square" rtlCol="0">
            <a:spAutoFit/>
          </a:bodyPr>
          <a:lstStyle/>
          <a:p>
            <a:r>
              <a:rPr lang="ru-RU" sz="2400" dirty="0" smtClean="0"/>
              <a:t>Режим труда и отдыха:</a:t>
            </a:r>
          </a:p>
          <a:p>
            <a:r>
              <a:rPr lang="ru-RU" sz="2400" dirty="0" smtClean="0"/>
              <a:t>Рациональный режим труда и отдыха – необходимый элемент здорового образа жизни. При правильном и строго соблюдаемом режиме вырабатывается четкий и  необходимый ритм функционирования организма, что создает оптимальные условия для работы и отдыха и тем самым способствует укреплению здоровья.</a:t>
            </a:r>
            <a:endParaRPr lang="ru-RU" sz="24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Effect transition="in" filter="circle(in)">
                                      <p:cBhvr>
                                        <p:cTn id="7" dur="20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Облака">
  <a:themeElements>
    <a:clrScheme name="Облака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блака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Облака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Облака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Облака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Облака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Облака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Облака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Облака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Clouds</Template>
  <TotalTime>1203</TotalTime>
  <Words>720</Words>
  <Application>Microsoft Office PowerPoint</Application>
  <PresentationFormat>Экран (4:3)</PresentationFormat>
  <Paragraphs>84</Paragraphs>
  <Slides>21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21</vt:i4>
      </vt:variant>
    </vt:vector>
  </HeadingPairs>
  <TitlesOfParts>
    <vt:vector size="24" baseType="lpstr">
      <vt:lpstr>Arial</vt:lpstr>
      <vt:lpstr>Wingdings</vt:lpstr>
      <vt:lpstr>Облака</vt:lpstr>
      <vt:lpstr>Здоровый образ жизни.</vt:lpstr>
      <vt:lpstr>План.</vt:lpstr>
      <vt:lpstr>Презентация PowerPoint</vt:lpstr>
      <vt:lpstr>Презентация PowerPoint</vt:lpstr>
      <vt:lpstr>  Гипотеза: если все мои одноклассники будут придерживаться здорового образа жизни и полюбят спорт, то это положительно отразится на их здоровье: снизится уровень заболеваемости в классе; увеличится число учащихся, занятых в  кружках и секциях.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Интернет-ресурсы</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user</cp:lastModifiedBy>
  <dcterms:created xsi:type="dcterms:W3CDTF">2009-04-06T12:29:38Z</dcterms:created>
  <dcterms:modified xsi:type="dcterms:W3CDTF">2020-11-29T12:47:54Z</dcterms:modified>
</cp:coreProperties>
</file>